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7"/>
  </p:notesMasterIdLst>
  <p:sldIdLst>
    <p:sldId id="256" r:id="rId3"/>
    <p:sldId id="4620" r:id="rId4"/>
    <p:sldId id="515" r:id="rId5"/>
    <p:sldId id="4616" r:id="rId6"/>
    <p:sldId id="504" r:id="rId7"/>
    <p:sldId id="506" r:id="rId8"/>
    <p:sldId id="505" r:id="rId9"/>
    <p:sldId id="4619" r:id="rId10"/>
    <p:sldId id="380" r:id="rId11"/>
    <p:sldId id="4618" r:id="rId12"/>
    <p:sldId id="486" r:id="rId13"/>
    <p:sldId id="510" r:id="rId14"/>
    <p:sldId id="508" r:id="rId15"/>
    <p:sldId id="51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7B01"/>
    <a:srgbClr val="008C99"/>
    <a:srgbClr val="119688"/>
    <a:srgbClr val="D15752"/>
    <a:srgbClr val="159DD8"/>
    <a:srgbClr val="8EC643"/>
    <a:srgbClr val="F15B46"/>
    <a:srgbClr val="ED8A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3172" autoAdjust="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D7DE3A-3B7E-4B75-B2E1-D5D27F96B609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D"/>
        </a:p>
      </dgm:t>
    </dgm:pt>
    <dgm:pt modelId="{F2C88EF9-9C39-4FD4-86A3-E12FBBD2143E}">
      <dgm:prSet phldrT="[Text]"/>
      <dgm:spPr/>
      <dgm:t>
        <a:bodyPr/>
        <a:lstStyle/>
        <a:p>
          <a:r>
            <a:rPr lang="en-US" dirty="0"/>
            <a:t>Ahli </a:t>
          </a:r>
          <a:r>
            <a:rPr lang="en-US" dirty="0" err="1"/>
            <a:t>Pertama</a:t>
          </a:r>
          <a:r>
            <a:rPr lang="en-US" dirty="0"/>
            <a:t> </a:t>
          </a:r>
          <a:endParaRPr lang="en-ID" dirty="0"/>
        </a:p>
      </dgm:t>
    </dgm:pt>
    <dgm:pt modelId="{E9AF3FC9-6D73-48A3-AC26-21759652BAA7}" type="parTrans" cxnId="{2924C220-CE88-4D19-9D07-33F2595A44A7}">
      <dgm:prSet/>
      <dgm:spPr/>
      <dgm:t>
        <a:bodyPr/>
        <a:lstStyle/>
        <a:p>
          <a:endParaRPr lang="en-ID"/>
        </a:p>
      </dgm:t>
    </dgm:pt>
    <dgm:pt modelId="{B1472585-3C46-4846-B6E7-CA2D231BC361}" type="sibTrans" cxnId="{2924C220-CE88-4D19-9D07-33F2595A44A7}">
      <dgm:prSet/>
      <dgm:spPr/>
      <dgm:t>
        <a:bodyPr/>
        <a:lstStyle/>
        <a:p>
          <a:endParaRPr lang="en-ID"/>
        </a:p>
      </dgm:t>
    </dgm:pt>
    <dgm:pt modelId="{312CFE83-223F-452C-94AB-B3081A3AC92D}">
      <dgm:prSet phldrT="[Text]"/>
      <dgm:spPr/>
      <dgm:t>
        <a:bodyPr/>
        <a:lstStyle/>
        <a:p>
          <a:r>
            <a:rPr lang="en-US" dirty="0"/>
            <a:t>Ahli Muda</a:t>
          </a:r>
          <a:endParaRPr lang="en-ID" dirty="0"/>
        </a:p>
      </dgm:t>
    </dgm:pt>
    <dgm:pt modelId="{4D859501-E01D-4DE5-AED0-F8982EAAD430}" type="parTrans" cxnId="{C432F64A-A107-4EE6-9F87-026CA2A3A979}">
      <dgm:prSet/>
      <dgm:spPr/>
      <dgm:t>
        <a:bodyPr/>
        <a:lstStyle/>
        <a:p>
          <a:endParaRPr lang="en-ID"/>
        </a:p>
      </dgm:t>
    </dgm:pt>
    <dgm:pt modelId="{F5994BBA-29C6-4DAE-AFC0-601024E81181}" type="sibTrans" cxnId="{C432F64A-A107-4EE6-9F87-026CA2A3A979}">
      <dgm:prSet/>
      <dgm:spPr/>
      <dgm:t>
        <a:bodyPr/>
        <a:lstStyle/>
        <a:p>
          <a:endParaRPr lang="en-ID"/>
        </a:p>
      </dgm:t>
    </dgm:pt>
    <dgm:pt modelId="{18F33ACF-9A2C-4B93-9CDD-BEE3DE211C17}">
      <dgm:prSet phldrT="[Text]"/>
      <dgm:spPr/>
      <dgm:t>
        <a:bodyPr/>
        <a:lstStyle/>
        <a:p>
          <a:r>
            <a:rPr lang="en-US" dirty="0"/>
            <a:t>Ahli Utama</a:t>
          </a:r>
          <a:endParaRPr lang="en-ID" dirty="0"/>
        </a:p>
      </dgm:t>
    </dgm:pt>
    <dgm:pt modelId="{58966C99-5F76-43BA-AF2B-B1CBECE3ED1F}" type="parTrans" cxnId="{CCFB02C6-56B6-432D-B1E9-1A857ECBC4E3}">
      <dgm:prSet/>
      <dgm:spPr/>
      <dgm:t>
        <a:bodyPr/>
        <a:lstStyle/>
        <a:p>
          <a:endParaRPr lang="en-ID"/>
        </a:p>
      </dgm:t>
    </dgm:pt>
    <dgm:pt modelId="{B38A3D5F-C80D-4DB0-BDF9-4CE9CE6B9370}" type="sibTrans" cxnId="{CCFB02C6-56B6-432D-B1E9-1A857ECBC4E3}">
      <dgm:prSet/>
      <dgm:spPr/>
      <dgm:t>
        <a:bodyPr/>
        <a:lstStyle/>
        <a:p>
          <a:endParaRPr lang="en-ID"/>
        </a:p>
      </dgm:t>
    </dgm:pt>
    <dgm:pt modelId="{D9E398F2-8B7C-4C56-BAA3-771844EB67EB}">
      <dgm:prSet phldrT="[Text]"/>
      <dgm:spPr/>
      <dgm:t>
        <a:bodyPr/>
        <a:lstStyle/>
        <a:p>
          <a:r>
            <a:rPr lang="en-US" dirty="0"/>
            <a:t>Ahli Madya</a:t>
          </a:r>
          <a:endParaRPr lang="en-ID" dirty="0"/>
        </a:p>
      </dgm:t>
    </dgm:pt>
    <dgm:pt modelId="{A1D719DF-D275-43C7-A811-5B5537E3C1A7}" type="parTrans" cxnId="{EFAF0412-7F61-4AB3-8037-39ED576589D3}">
      <dgm:prSet/>
      <dgm:spPr/>
      <dgm:t>
        <a:bodyPr/>
        <a:lstStyle/>
        <a:p>
          <a:endParaRPr lang="en-ID"/>
        </a:p>
      </dgm:t>
    </dgm:pt>
    <dgm:pt modelId="{D9B49680-2B5E-4308-B5E4-4D6BDE66FC3C}" type="sibTrans" cxnId="{EFAF0412-7F61-4AB3-8037-39ED576589D3}">
      <dgm:prSet/>
      <dgm:spPr/>
      <dgm:t>
        <a:bodyPr/>
        <a:lstStyle/>
        <a:p>
          <a:endParaRPr lang="en-ID"/>
        </a:p>
      </dgm:t>
    </dgm:pt>
    <dgm:pt modelId="{C91ADE4E-C689-4FEC-A8E5-06D89CA0FE8A}" type="pres">
      <dgm:prSet presAssocID="{31D7DE3A-3B7E-4B75-B2E1-D5D27F96B609}" presName="rootnode" presStyleCnt="0">
        <dgm:presLayoutVars>
          <dgm:chMax/>
          <dgm:chPref/>
          <dgm:dir/>
          <dgm:animLvl val="lvl"/>
        </dgm:presLayoutVars>
      </dgm:prSet>
      <dgm:spPr/>
    </dgm:pt>
    <dgm:pt modelId="{E2B3FC6F-60D2-4387-BD27-366FC440D298}" type="pres">
      <dgm:prSet presAssocID="{F2C88EF9-9C39-4FD4-86A3-E12FBBD2143E}" presName="composite" presStyleCnt="0"/>
      <dgm:spPr/>
    </dgm:pt>
    <dgm:pt modelId="{0101DFC5-E9EC-4FE1-A6B3-0785F028B7F3}" type="pres">
      <dgm:prSet presAssocID="{F2C88EF9-9C39-4FD4-86A3-E12FBBD2143E}" presName="LShape" presStyleLbl="alignNode1" presStyleIdx="0" presStyleCnt="7"/>
      <dgm:spPr/>
    </dgm:pt>
    <dgm:pt modelId="{DD0CD27B-9E4F-4827-BA86-708CE907400B}" type="pres">
      <dgm:prSet presAssocID="{F2C88EF9-9C39-4FD4-86A3-E12FBBD2143E}" presName="ParentText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AB0D32FF-6088-40FE-BF9A-F131077226B7}" type="pres">
      <dgm:prSet presAssocID="{F2C88EF9-9C39-4FD4-86A3-E12FBBD2143E}" presName="Triangle" presStyleLbl="alignNode1" presStyleIdx="1" presStyleCnt="7"/>
      <dgm:spPr/>
    </dgm:pt>
    <dgm:pt modelId="{C93AAEE8-D7DD-4601-905D-E44006F5ED8E}" type="pres">
      <dgm:prSet presAssocID="{B1472585-3C46-4846-B6E7-CA2D231BC361}" presName="sibTrans" presStyleCnt="0"/>
      <dgm:spPr/>
    </dgm:pt>
    <dgm:pt modelId="{28D78068-914F-49A7-A977-59BFC84C5609}" type="pres">
      <dgm:prSet presAssocID="{B1472585-3C46-4846-B6E7-CA2D231BC361}" presName="space" presStyleCnt="0"/>
      <dgm:spPr/>
    </dgm:pt>
    <dgm:pt modelId="{1AB72536-E55D-4999-B7DB-8C80BFB6878E}" type="pres">
      <dgm:prSet presAssocID="{312CFE83-223F-452C-94AB-B3081A3AC92D}" presName="composite" presStyleCnt="0"/>
      <dgm:spPr/>
    </dgm:pt>
    <dgm:pt modelId="{F8D1E5AF-5141-4C12-B039-269084805DDE}" type="pres">
      <dgm:prSet presAssocID="{312CFE83-223F-452C-94AB-B3081A3AC92D}" presName="LShape" presStyleLbl="alignNode1" presStyleIdx="2" presStyleCnt="7"/>
      <dgm:spPr/>
    </dgm:pt>
    <dgm:pt modelId="{384BFA6D-3BCC-42C3-BE03-D7042FE95D49}" type="pres">
      <dgm:prSet presAssocID="{312CFE83-223F-452C-94AB-B3081A3AC92D}" presName="ParentText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0CF4719F-488B-4030-B3B1-E5FB6F529DB1}" type="pres">
      <dgm:prSet presAssocID="{312CFE83-223F-452C-94AB-B3081A3AC92D}" presName="Triangle" presStyleLbl="alignNode1" presStyleIdx="3" presStyleCnt="7"/>
      <dgm:spPr/>
    </dgm:pt>
    <dgm:pt modelId="{511F54F2-9A89-4C22-AE0D-C07CF7E21105}" type="pres">
      <dgm:prSet presAssocID="{F5994BBA-29C6-4DAE-AFC0-601024E81181}" presName="sibTrans" presStyleCnt="0"/>
      <dgm:spPr/>
    </dgm:pt>
    <dgm:pt modelId="{E8AA5FF6-64AB-4445-9385-09B63C856DC2}" type="pres">
      <dgm:prSet presAssocID="{F5994BBA-29C6-4DAE-AFC0-601024E81181}" presName="space" presStyleCnt="0"/>
      <dgm:spPr/>
    </dgm:pt>
    <dgm:pt modelId="{5723256D-C591-43F5-94DE-EA171EC92784}" type="pres">
      <dgm:prSet presAssocID="{D9E398F2-8B7C-4C56-BAA3-771844EB67EB}" presName="composite" presStyleCnt="0"/>
      <dgm:spPr/>
    </dgm:pt>
    <dgm:pt modelId="{F87DB67C-71DE-469B-A49E-049EAA61EE89}" type="pres">
      <dgm:prSet presAssocID="{D9E398F2-8B7C-4C56-BAA3-771844EB67EB}" presName="LShape" presStyleLbl="alignNode1" presStyleIdx="4" presStyleCnt="7"/>
      <dgm:spPr/>
    </dgm:pt>
    <dgm:pt modelId="{577A2747-58FE-4AE5-AC82-4900C7BBAE25}" type="pres">
      <dgm:prSet presAssocID="{D9E398F2-8B7C-4C56-BAA3-771844EB67EB}" presName="ParentText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7292A40E-CC9B-4B94-9335-800B0A77D82A}" type="pres">
      <dgm:prSet presAssocID="{D9E398F2-8B7C-4C56-BAA3-771844EB67EB}" presName="Triangle" presStyleLbl="alignNode1" presStyleIdx="5" presStyleCnt="7"/>
      <dgm:spPr/>
    </dgm:pt>
    <dgm:pt modelId="{98048513-A321-49A0-B678-55C49AA3DD1A}" type="pres">
      <dgm:prSet presAssocID="{D9B49680-2B5E-4308-B5E4-4D6BDE66FC3C}" presName="sibTrans" presStyleCnt="0"/>
      <dgm:spPr/>
    </dgm:pt>
    <dgm:pt modelId="{38EA24CB-BBB7-451D-8220-DB5D3107F013}" type="pres">
      <dgm:prSet presAssocID="{D9B49680-2B5E-4308-B5E4-4D6BDE66FC3C}" presName="space" presStyleCnt="0"/>
      <dgm:spPr/>
    </dgm:pt>
    <dgm:pt modelId="{0DE2B0BC-3F2D-4BF9-BE68-4501F17B6B81}" type="pres">
      <dgm:prSet presAssocID="{18F33ACF-9A2C-4B93-9CDD-BEE3DE211C17}" presName="composite" presStyleCnt="0"/>
      <dgm:spPr/>
    </dgm:pt>
    <dgm:pt modelId="{8C4935ED-1829-4DB2-A4D9-716EF4FD678E}" type="pres">
      <dgm:prSet presAssocID="{18F33ACF-9A2C-4B93-9CDD-BEE3DE211C17}" presName="LShape" presStyleLbl="alignNode1" presStyleIdx="6" presStyleCnt="7"/>
      <dgm:spPr/>
    </dgm:pt>
    <dgm:pt modelId="{58CF2E55-9B75-420E-8820-08ECB46D4D11}" type="pres">
      <dgm:prSet presAssocID="{18F33ACF-9A2C-4B93-9CDD-BEE3DE211C17}" presName="ParentText" presStyleLbl="revTx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2E951D0D-01B0-4F4A-B2CB-B9E260BB6FEE}" type="presOf" srcId="{F2C88EF9-9C39-4FD4-86A3-E12FBBD2143E}" destId="{DD0CD27B-9E4F-4827-BA86-708CE907400B}" srcOrd="0" destOrd="0" presId="urn:microsoft.com/office/officeart/2009/3/layout/StepUpProcess"/>
    <dgm:cxn modelId="{EFAF0412-7F61-4AB3-8037-39ED576589D3}" srcId="{31D7DE3A-3B7E-4B75-B2E1-D5D27F96B609}" destId="{D9E398F2-8B7C-4C56-BAA3-771844EB67EB}" srcOrd="2" destOrd="0" parTransId="{A1D719DF-D275-43C7-A811-5B5537E3C1A7}" sibTransId="{D9B49680-2B5E-4308-B5E4-4D6BDE66FC3C}"/>
    <dgm:cxn modelId="{2924C220-CE88-4D19-9D07-33F2595A44A7}" srcId="{31D7DE3A-3B7E-4B75-B2E1-D5D27F96B609}" destId="{F2C88EF9-9C39-4FD4-86A3-E12FBBD2143E}" srcOrd="0" destOrd="0" parTransId="{E9AF3FC9-6D73-48A3-AC26-21759652BAA7}" sibTransId="{B1472585-3C46-4846-B6E7-CA2D231BC361}"/>
    <dgm:cxn modelId="{F3D58A3A-D663-45B5-B386-39A7B3441A3C}" type="presOf" srcId="{D9E398F2-8B7C-4C56-BAA3-771844EB67EB}" destId="{577A2747-58FE-4AE5-AC82-4900C7BBAE25}" srcOrd="0" destOrd="0" presId="urn:microsoft.com/office/officeart/2009/3/layout/StepUpProcess"/>
    <dgm:cxn modelId="{C432F64A-A107-4EE6-9F87-026CA2A3A979}" srcId="{31D7DE3A-3B7E-4B75-B2E1-D5D27F96B609}" destId="{312CFE83-223F-452C-94AB-B3081A3AC92D}" srcOrd="1" destOrd="0" parTransId="{4D859501-E01D-4DE5-AED0-F8982EAAD430}" sibTransId="{F5994BBA-29C6-4DAE-AFC0-601024E81181}"/>
    <dgm:cxn modelId="{53993B50-178B-4BAF-B312-6552249B6566}" type="presOf" srcId="{312CFE83-223F-452C-94AB-B3081A3AC92D}" destId="{384BFA6D-3BCC-42C3-BE03-D7042FE95D49}" srcOrd="0" destOrd="0" presId="urn:microsoft.com/office/officeart/2009/3/layout/StepUpProcess"/>
    <dgm:cxn modelId="{A537F292-7D66-4CE5-A73C-F98790243257}" type="presOf" srcId="{31D7DE3A-3B7E-4B75-B2E1-D5D27F96B609}" destId="{C91ADE4E-C689-4FEC-A8E5-06D89CA0FE8A}" srcOrd="0" destOrd="0" presId="urn:microsoft.com/office/officeart/2009/3/layout/StepUpProcess"/>
    <dgm:cxn modelId="{CCFB02C6-56B6-432D-B1E9-1A857ECBC4E3}" srcId="{31D7DE3A-3B7E-4B75-B2E1-D5D27F96B609}" destId="{18F33ACF-9A2C-4B93-9CDD-BEE3DE211C17}" srcOrd="3" destOrd="0" parTransId="{58966C99-5F76-43BA-AF2B-B1CBECE3ED1F}" sibTransId="{B38A3D5F-C80D-4DB0-BDF9-4CE9CE6B9370}"/>
    <dgm:cxn modelId="{DB1DECFC-D0BC-474E-8669-22CD61BC2A84}" type="presOf" srcId="{18F33ACF-9A2C-4B93-9CDD-BEE3DE211C17}" destId="{58CF2E55-9B75-420E-8820-08ECB46D4D11}" srcOrd="0" destOrd="0" presId="urn:microsoft.com/office/officeart/2009/3/layout/StepUpProcess"/>
    <dgm:cxn modelId="{99168CBD-B1D7-496E-8082-6DBAFFC0D767}" type="presParOf" srcId="{C91ADE4E-C689-4FEC-A8E5-06D89CA0FE8A}" destId="{E2B3FC6F-60D2-4387-BD27-366FC440D298}" srcOrd="0" destOrd="0" presId="urn:microsoft.com/office/officeart/2009/3/layout/StepUpProcess"/>
    <dgm:cxn modelId="{95295072-2AD7-42E8-8827-B419E6CE3D70}" type="presParOf" srcId="{E2B3FC6F-60D2-4387-BD27-366FC440D298}" destId="{0101DFC5-E9EC-4FE1-A6B3-0785F028B7F3}" srcOrd="0" destOrd="0" presId="urn:microsoft.com/office/officeart/2009/3/layout/StepUpProcess"/>
    <dgm:cxn modelId="{ED4F9BD4-1D72-4ECC-9662-958A0B5DFA1F}" type="presParOf" srcId="{E2B3FC6F-60D2-4387-BD27-366FC440D298}" destId="{DD0CD27B-9E4F-4827-BA86-708CE907400B}" srcOrd="1" destOrd="0" presId="urn:microsoft.com/office/officeart/2009/3/layout/StepUpProcess"/>
    <dgm:cxn modelId="{2C7187BF-3B2E-4898-8935-7901D510E368}" type="presParOf" srcId="{E2B3FC6F-60D2-4387-BD27-366FC440D298}" destId="{AB0D32FF-6088-40FE-BF9A-F131077226B7}" srcOrd="2" destOrd="0" presId="urn:microsoft.com/office/officeart/2009/3/layout/StepUpProcess"/>
    <dgm:cxn modelId="{1BA33152-3492-4D5B-B679-4F045C2312DD}" type="presParOf" srcId="{C91ADE4E-C689-4FEC-A8E5-06D89CA0FE8A}" destId="{C93AAEE8-D7DD-4601-905D-E44006F5ED8E}" srcOrd="1" destOrd="0" presId="urn:microsoft.com/office/officeart/2009/3/layout/StepUpProcess"/>
    <dgm:cxn modelId="{348162AD-7731-4FDB-A83E-1382B0CB7687}" type="presParOf" srcId="{C93AAEE8-D7DD-4601-905D-E44006F5ED8E}" destId="{28D78068-914F-49A7-A977-59BFC84C5609}" srcOrd="0" destOrd="0" presId="urn:microsoft.com/office/officeart/2009/3/layout/StepUpProcess"/>
    <dgm:cxn modelId="{CE66E846-7E8C-41F3-8B42-F4D6C01A0D3C}" type="presParOf" srcId="{C91ADE4E-C689-4FEC-A8E5-06D89CA0FE8A}" destId="{1AB72536-E55D-4999-B7DB-8C80BFB6878E}" srcOrd="2" destOrd="0" presId="urn:microsoft.com/office/officeart/2009/3/layout/StepUpProcess"/>
    <dgm:cxn modelId="{D79D24FA-7FEC-4673-B149-06EFCBBBECD9}" type="presParOf" srcId="{1AB72536-E55D-4999-B7DB-8C80BFB6878E}" destId="{F8D1E5AF-5141-4C12-B039-269084805DDE}" srcOrd="0" destOrd="0" presId="urn:microsoft.com/office/officeart/2009/3/layout/StepUpProcess"/>
    <dgm:cxn modelId="{3ACD50FC-96CD-44F3-896D-0F56722F798A}" type="presParOf" srcId="{1AB72536-E55D-4999-B7DB-8C80BFB6878E}" destId="{384BFA6D-3BCC-42C3-BE03-D7042FE95D49}" srcOrd="1" destOrd="0" presId="urn:microsoft.com/office/officeart/2009/3/layout/StepUpProcess"/>
    <dgm:cxn modelId="{25D1A21A-9435-41A0-85B7-4464D92210E2}" type="presParOf" srcId="{1AB72536-E55D-4999-B7DB-8C80BFB6878E}" destId="{0CF4719F-488B-4030-B3B1-E5FB6F529DB1}" srcOrd="2" destOrd="0" presId="urn:microsoft.com/office/officeart/2009/3/layout/StepUpProcess"/>
    <dgm:cxn modelId="{FD98E4F8-78CF-4CAC-B4C6-A0F9776B6C30}" type="presParOf" srcId="{C91ADE4E-C689-4FEC-A8E5-06D89CA0FE8A}" destId="{511F54F2-9A89-4C22-AE0D-C07CF7E21105}" srcOrd="3" destOrd="0" presId="urn:microsoft.com/office/officeart/2009/3/layout/StepUpProcess"/>
    <dgm:cxn modelId="{958C1FD7-1629-4FB3-90FF-B31B757D4878}" type="presParOf" srcId="{511F54F2-9A89-4C22-AE0D-C07CF7E21105}" destId="{E8AA5FF6-64AB-4445-9385-09B63C856DC2}" srcOrd="0" destOrd="0" presId="urn:microsoft.com/office/officeart/2009/3/layout/StepUpProcess"/>
    <dgm:cxn modelId="{9F7D5458-19C6-48C5-BC9D-FB0DE6158D31}" type="presParOf" srcId="{C91ADE4E-C689-4FEC-A8E5-06D89CA0FE8A}" destId="{5723256D-C591-43F5-94DE-EA171EC92784}" srcOrd="4" destOrd="0" presId="urn:microsoft.com/office/officeart/2009/3/layout/StepUpProcess"/>
    <dgm:cxn modelId="{8A4FA9FF-C115-4DC1-B9EC-D4A3E14114E2}" type="presParOf" srcId="{5723256D-C591-43F5-94DE-EA171EC92784}" destId="{F87DB67C-71DE-469B-A49E-049EAA61EE89}" srcOrd="0" destOrd="0" presId="urn:microsoft.com/office/officeart/2009/3/layout/StepUpProcess"/>
    <dgm:cxn modelId="{D4C7F2A1-09AD-46F9-BA1C-EB56CB9B1AC0}" type="presParOf" srcId="{5723256D-C591-43F5-94DE-EA171EC92784}" destId="{577A2747-58FE-4AE5-AC82-4900C7BBAE25}" srcOrd="1" destOrd="0" presId="urn:microsoft.com/office/officeart/2009/3/layout/StepUpProcess"/>
    <dgm:cxn modelId="{D8A02622-91E7-41BA-A856-D91ACDBA6640}" type="presParOf" srcId="{5723256D-C591-43F5-94DE-EA171EC92784}" destId="{7292A40E-CC9B-4B94-9335-800B0A77D82A}" srcOrd="2" destOrd="0" presId="urn:microsoft.com/office/officeart/2009/3/layout/StepUpProcess"/>
    <dgm:cxn modelId="{6131BBC1-3367-47D9-93DD-DC34CB42A45B}" type="presParOf" srcId="{C91ADE4E-C689-4FEC-A8E5-06D89CA0FE8A}" destId="{98048513-A321-49A0-B678-55C49AA3DD1A}" srcOrd="5" destOrd="0" presId="urn:microsoft.com/office/officeart/2009/3/layout/StepUpProcess"/>
    <dgm:cxn modelId="{7557A07E-AB62-4288-8C96-786368098A6F}" type="presParOf" srcId="{98048513-A321-49A0-B678-55C49AA3DD1A}" destId="{38EA24CB-BBB7-451D-8220-DB5D3107F013}" srcOrd="0" destOrd="0" presId="urn:microsoft.com/office/officeart/2009/3/layout/StepUpProcess"/>
    <dgm:cxn modelId="{E307B303-02D5-4C40-B632-00C0C8E9CD8D}" type="presParOf" srcId="{C91ADE4E-C689-4FEC-A8E5-06D89CA0FE8A}" destId="{0DE2B0BC-3F2D-4BF9-BE68-4501F17B6B81}" srcOrd="6" destOrd="0" presId="urn:microsoft.com/office/officeart/2009/3/layout/StepUpProcess"/>
    <dgm:cxn modelId="{25F42EAB-7547-4CFD-97DC-4DE4C5E8D752}" type="presParOf" srcId="{0DE2B0BC-3F2D-4BF9-BE68-4501F17B6B81}" destId="{8C4935ED-1829-4DB2-A4D9-716EF4FD678E}" srcOrd="0" destOrd="0" presId="urn:microsoft.com/office/officeart/2009/3/layout/StepUpProcess"/>
    <dgm:cxn modelId="{C8292D8A-EB2D-44B9-864B-E6EDFF490DBA}" type="presParOf" srcId="{0DE2B0BC-3F2D-4BF9-BE68-4501F17B6B81}" destId="{58CF2E55-9B75-420E-8820-08ECB46D4D11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A9DB35-48E1-404E-8529-87DD0613A7B1}" type="doc">
      <dgm:prSet loTypeId="urn:microsoft.com/office/officeart/2005/8/layout/cycle4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id-ID"/>
        </a:p>
      </dgm:t>
    </dgm:pt>
    <dgm:pt modelId="{AFBDA576-E444-4B59-8D89-747ED7870A5D}">
      <dgm:prSet custT="1"/>
      <dgm:spPr/>
      <dgm:t>
        <a:bodyPr/>
        <a:lstStyle/>
        <a:p>
          <a:pPr algn="l"/>
          <a:r>
            <a:rPr lang="id-ID" sz="2000" dirty="0">
              <a:solidFill>
                <a:schemeClr val="tx1"/>
              </a:solidFill>
            </a:rPr>
            <a:t>Pengangkatan Pertama</a:t>
          </a:r>
        </a:p>
      </dgm:t>
    </dgm:pt>
    <dgm:pt modelId="{F42CE17D-2E42-44FB-A4B4-B89C37A7AAFF}" type="parTrans" cxnId="{910F8E09-E015-4560-B192-5FEA536F14FB}">
      <dgm:prSet/>
      <dgm:spPr/>
      <dgm:t>
        <a:bodyPr/>
        <a:lstStyle/>
        <a:p>
          <a:endParaRPr lang="id-ID" sz="4400">
            <a:solidFill>
              <a:schemeClr val="tx1"/>
            </a:solidFill>
          </a:endParaRPr>
        </a:p>
      </dgm:t>
    </dgm:pt>
    <dgm:pt modelId="{09133196-7800-4FEB-AA75-A7EC57577A97}" type="sibTrans" cxnId="{910F8E09-E015-4560-B192-5FEA536F14FB}">
      <dgm:prSet/>
      <dgm:spPr/>
      <dgm:t>
        <a:bodyPr/>
        <a:lstStyle/>
        <a:p>
          <a:endParaRPr lang="id-ID" sz="4400">
            <a:solidFill>
              <a:schemeClr val="tx1"/>
            </a:solidFill>
          </a:endParaRPr>
        </a:p>
      </dgm:t>
    </dgm:pt>
    <dgm:pt modelId="{6FA82742-E884-446D-902B-80A751B99E0F}">
      <dgm:prSet custT="1"/>
      <dgm:spPr/>
      <dgm:t>
        <a:bodyPr/>
        <a:lstStyle/>
        <a:p>
          <a:r>
            <a:rPr lang="id-ID" sz="2000" dirty="0">
              <a:solidFill>
                <a:schemeClr val="tx1"/>
              </a:solidFill>
            </a:rPr>
            <a:t>Perpindahan dari jabatan lain</a:t>
          </a:r>
        </a:p>
      </dgm:t>
    </dgm:pt>
    <dgm:pt modelId="{FA2B8760-0958-4C2D-964A-96DC15373E04}" type="parTrans" cxnId="{A9D40E36-7122-4D16-B574-9E9C555432F5}">
      <dgm:prSet/>
      <dgm:spPr/>
      <dgm:t>
        <a:bodyPr/>
        <a:lstStyle/>
        <a:p>
          <a:endParaRPr lang="id-ID" sz="4400">
            <a:solidFill>
              <a:schemeClr val="tx1"/>
            </a:solidFill>
          </a:endParaRPr>
        </a:p>
      </dgm:t>
    </dgm:pt>
    <dgm:pt modelId="{FE7AB8F1-BBBA-45B1-91AB-B9F42BCCF973}" type="sibTrans" cxnId="{A9D40E36-7122-4D16-B574-9E9C555432F5}">
      <dgm:prSet/>
      <dgm:spPr/>
      <dgm:t>
        <a:bodyPr/>
        <a:lstStyle/>
        <a:p>
          <a:endParaRPr lang="id-ID" sz="4400">
            <a:solidFill>
              <a:schemeClr val="tx1"/>
            </a:solidFill>
          </a:endParaRPr>
        </a:p>
      </dgm:t>
    </dgm:pt>
    <dgm:pt modelId="{F1F60A12-34F1-48F9-A624-908B9C85F589}">
      <dgm:prSet custT="1"/>
      <dgm:spPr/>
      <dgm:t>
        <a:bodyPr/>
        <a:lstStyle/>
        <a:p>
          <a:r>
            <a:rPr lang="id-ID" sz="2000" dirty="0">
              <a:solidFill>
                <a:schemeClr val="tx1"/>
              </a:solidFill>
            </a:rPr>
            <a:t>Penyesuaian/</a:t>
          </a:r>
          <a:endParaRPr lang="en-US" sz="2000" dirty="0">
            <a:solidFill>
              <a:schemeClr val="tx1"/>
            </a:solidFill>
          </a:endParaRPr>
        </a:p>
        <a:p>
          <a:r>
            <a:rPr lang="id-ID" sz="2000" dirty="0">
              <a:solidFill>
                <a:schemeClr val="tx1"/>
              </a:solidFill>
            </a:rPr>
            <a:t>inpassing</a:t>
          </a:r>
        </a:p>
      </dgm:t>
    </dgm:pt>
    <dgm:pt modelId="{D4E4F069-0EFE-4965-B688-6E91D7526694}" type="parTrans" cxnId="{8E514CBA-4807-4444-AE11-D5C2A84FC964}">
      <dgm:prSet/>
      <dgm:spPr/>
      <dgm:t>
        <a:bodyPr/>
        <a:lstStyle/>
        <a:p>
          <a:endParaRPr lang="id-ID" sz="4400">
            <a:solidFill>
              <a:schemeClr val="tx1"/>
            </a:solidFill>
          </a:endParaRPr>
        </a:p>
      </dgm:t>
    </dgm:pt>
    <dgm:pt modelId="{41FB1E83-6B3F-464D-B484-1C062E91BD0D}" type="sibTrans" cxnId="{8E514CBA-4807-4444-AE11-D5C2A84FC964}">
      <dgm:prSet/>
      <dgm:spPr/>
      <dgm:t>
        <a:bodyPr/>
        <a:lstStyle/>
        <a:p>
          <a:endParaRPr lang="id-ID" sz="4400">
            <a:solidFill>
              <a:schemeClr val="tx1"/>
            </a:solidFill>
          </a:endParaRPr>
        </a:p>
      </dgm:t>
    </dgm:pt>
    <dgm:pt modelId="{B8DBA0D1-944B-43DB-9CA5-A560734B3661}">
      <dgm:prSet custT="1"/>
      <dgm:spPr/>
      <dgm:t>
        <a:bodyPr/>
        <a:lstStyle/>
        <a:p>
          <a:r>
            <a:rPr lang="id-ID" sz="2400" dirty="0">
              <a:solidFill>
                <a:schemeClr val="tx1"/>
              </a:solidFill>
            </a:rPr>
            <a:t>Promosi</a:t>
          </a:r>
          <a:endParaRPr lang="id-ID" sz="2800" dirty="0">
            <a:solidFill>
              <a:schemeClr val="tx1"/>
            </a:solidFill>
          </a:endParaRPr>
        </a:p>
      </dgm:t>
    </dgm:pt>
    <dgm:pt modelId="{7206744E-CCD6-4972-A925-A10C10DB4982}" type="parTrans" cxnId="{954A8149-6A15-4B8D-B66B-5D8DBE6001DE}">
      <dgm:prSet/>
      <dgm:spPr/>
      <dgm:t>
        <a:bodyPr/>
        <a:lstStyle/>
        <a:p>
          <a:endParaRPr lang="id-ID" sz="4400">
            <a:solidFill>
              <a:schemeClr val="tx1"/>
            </a:solidFill>
          </a:endParaRPr>
        </a:p>
      </dgm:t>
    </dgm:pt>
    <dgm:pt modelId="{BD29558A-FDDC-4BA7-B821-FF624CA05087}" type="sibTrans" cxnId="{954A8149-6A15-4B8D-B66B-5D8DBE6001DE}">
      <dgm:prSet/>
      <dgm:spPr/>
      <dgm:t>
        <a:bodyPr/>
        <a:lstStyle/>
        <a:p>
          <a:endParaRPr lang="id-ID" sz="4400">
            <a:solidFill>
              <a:schemeClr val="tx1"/>
            </a:solidFill>
          </a:endParaRPr>
        </a:p>
      </dgm:t>
    </dgm:pt>
    <dgm:pt modelId="{56FB92DF-BCC6-400E-B24D-876FB8692735}" type="pres">
      <dgm:prSet presAssocID="{08A9DB35-48E1-404E-8529-87DD0613A7B1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8AC911E2-6420-45A6-B090-97B7F0AAE78A}" type="pres">
      <dgm:prSet presAssocID="{08A9DB35-48E1-404E-8529-87DD0613A7B1}" presName="children" presStyleCnt="0"/>
      <dgm:spPr/>
    </dgm:pt>
    <dgm:pt modelId="{CF41DD5A-2A0A-4DC6-BDD2-D74ADB75B41C}" type="pres">
      <dgm:prSet presAssocID="{08A9DB35-48E1-404E-8529-87DD0613A7B1}" presName="childPlaceholder" presStyleCnt="0"/>
      <dgm:spPr/>
    </dgm:pt>
    <dgm:pt modelId="{798A7C0A-0BBA-4258-9BAC-5CCC3101C504}" type="pres">
      <dgm:prSet presAssocID="{08A9DB35-48E1-404E-8529-87DD0613A7B1}" presName="circle" presStyleCnt="0"/>
      <dgm:spPr/>
    </dgm:pt>
    <dgm:pt modelId="{779C3DF6-5D27-4FAA-B47F-668773B04075}" type="pres">
      <dgm:prSet presAssocID="{08A9DB35-48E1-404E-8529-87DD0613A7B1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57D1029D-E29E-45D6-A24E-CF48DE158AC2}" type="pres">
      <dgm:prSet presAssocID="{08A9DB35-48E1-404E-8529-87DD0613A7B1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8C1643B2-2288-4352-9358-2CEAFE0A5AAB}" type="pres">
      <dgm:prSet presAssocID="{08A9DB35-48E1-404E-8529-87DD0613A7B1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4CC915F2-4757-4582-83BE-E057F0C5C8B7}" type="pres">
      <dgm:prSet presAssocID="{08A9DB35-48E1-404E-8529-87DD0613A7B1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37C24453-4048-40AB-8466-A44857E19213}" type="pres">
      <dgm:prSet presAssocID="{08A9DB35-48E1-404E-8529-87DD0613A7B1}" presName="quadrantPlaceholder" presStyleCnt="0"/>
      <dgm:spPr/>
    </dgm:pt>
    <dgm:pt modelId="{2C602D11-978E-4202-926E-947261786EFD}" type="pres">
      <dgm:prSet presAssocID="{08A9DB35-48E1-404E-8529-87DD0613A7B1}" presName="center1" presStyleLbl="fgShp" presStyleIdx="0" presStyleCnt="2"/>
      <dgm:spPr/>
    </dgm:pt>
    <dgm:pt modelId="{FB5F62FE-BC9C-4792-924F-6061FCA0405E}" type="pres">
      <dgm:prSet presAssocID="{08A9DB35-48E1-404E-8529-87DD0613A7B1}" presName="center2" presStyleLbl="fgShp" presStyleIdx="1" presStyleCnt="2"/>
      <dgm:spPr/>
    </dgm:pt>
  </dgm:ptLst>
  <dgm:cxnLst>
    <dgm:cxn modelId="{910F8E09-E015-4560-B192-5FEA536F14FB}" srcId="{08A9DB35-48E1-404E-8529-87DD0613A7B1}" destId="{AFBDA576-E444-4B59-8D89-747ED7870A5D}" srcOrd="0" destOrd="0" parTransId="{F42CE17D-2E42-44FB-A4B4-B89C37A7AAFF}" sibTransId="{09133196-7800-4FEB-AA75-A7EC57577A97}"/>
    <dgm:cxn modelId="{F650351C-5A42-43C2-A13D-50300B02A8DB}" type="presOf" srcId="{08A9DB35-48E1-404E-8529-87DD0613A7B1}" destId="{56FB92DF-BCC6-400E-B24D-876FB8692735}" srcOrd="0" destOrd="0" presId="urn:microsoft.com/office/officeart/2005/8/layout/cycle4"/>
    <dgm:cxn modelId="{A9D40E36-7122-4D16-B574-9E9C555432F5}" srcId="{08A9DB35-48E1-404E-8529-87DD0613A7B1}" destId="{6FA82742-E884-446D-902B-80A751B99E0F}" srcOrd="1" destOrd="0" parTransId="{FA2B8760-0958-4C2D-964A-96DC15373E04}" sibTransId="{FE7AB8F1-BBBA-45B1-91AB-B9F42BCCF973}"/>
    <dgm:cxn modelId="{8525F03E-AD5F-46F4-BB85-5663540DA462}" type="presOf" srcId="{6FA82742-E884-446D-902B-80A751B99E0F}" destId="{57D1029D-E29E-45D6-A24E-CF48DE158AC2}" srcOrd="0" destOrd="0" presId="urn:microsoft.com/office/officeart/2005/8/layout/cycle4"/>
    <dgm:cxn modelId="{C8765F49-E82A-44E5-B943-1502A8DB6679}" type="presOf" srcId="{F1F60A12-34F1-48F9-A624-908B9C85F589}" destId="{8C1643B2-2288-4352-9358-2CEAFE0A5AAB}" srcOrd="0" destOrd="0" presId="urn:microsoft.com/office/officeart/2005/8/layout/cycle4"/>
    <dgm:cxn modelId="{954A8149-6A15-4B8D-B66B-5D8DBE6001DE}" srcId="{08A9DB35-48E1-404E-8529-87DD0613A7B1}" destId="{B8DBA0D1-944B-43DB-9CA5-A560734B3661}" srcOrd="3" destOrd="0" parTransId="{7206744E-CCD6-4972-A925-A10C10DB4982}" sibTransId="{BD29558A-FDDC-4BA7-B821-FF624CA05087}"/>
    <dgm:cxn modelId="{FBFE2D99-3CE9-474B-B828-23DDD3855773}" type="presOf" srcId="{AFBDA576-E444-4B59-8D89-747ED7870A5D}" destId="{779C3DF6-5D27-4FAA-B47F-668773B04075}" srcOrd="0" destOrd="0" presId="urn:microsoft.com/office/officeart/2005/8/layout/cycle4"/>
    <dgm:cxn modelId="{8E514CBA-4807-4444-AE11-D5C2A84FC964}" srcId="{08A9DB35-48E1-404E-8529-87DD0613A7B1}" destId="{F1F60A12-34F1-48F9-A624-908B9C85F589}" srcOrd="2" destOrd="0" parTransId="{D4E4F069-0EFE-4965-B688-6E91D7526694}" sibTransId="{41FB1E83-6B3F-464D-B484-1C062E91BD0D}"/>
    <dgm:cxn modelId="{C41FE7DB-BD85-40BA-B922-32C5C11BB9FC}" type="presOf" srcId="{B8DBA0D1-944B-43DB-9CA5-A560734B3661}" destId="{4CC915F2-4757-4582-83BE-E057F0C5C8B7}" srcOrd="0" destOrd="0" presId="urn:microsoft.com/office/officeart/2005/8/layout/cycle4"/>
    <dgm:cxn modelId="{9DA53825-7C31-4859-A1D4-853DE2341676}" type="presParOf" srcId="{56FB92DF-BCC6-400E-B24D-876FB8692735}" destId="{8AC911E2-6420-45A6-B090-97B7F0AAE78A}" srcOrd="0" destOrd="0" presId="urn:microsoft.com/office/officeart/2005/8/layout/cycle4"/>
    <dgm:cxn modelId="{EA9E4BFB-C10C-4498-913E-29D6C294DED4}" type="presParOf" srcId="{8AC911E2-6420-45A6-B090-97B7F0AAE78A}" destId="{CF41DD5A-2A0A-4DC6-BDD2-D74ADB75B41C}" srcOrd="0" destOrd="0" presId="urn:microsoft.com/office/officeart/2005/8/layout/cycle4"/>
    <dgm:cxn modelId="{01E54DC1-CCCB-4194-B3F2-28360E14057F}" type="presParOf" srcId="{56FB92DF-BCC6-400E-B24D-876FB8692735}" destId="{798A7C0A-0BBA-4258-9BAC-5CCC3101C504}" srcOrd="1" destOrd="0" presId="urn:microsoft.com/office/officeart/2005/8/layout/cycle4"/>
    <dgm:cxn modelId="{CE67BCFD-EA5A-41D3-BBD3-57FFB12B08CB}" type="presParOf" srcId="{798A7C0A-0BBA-4258-9BAC-5CCC3101C504}" destId="{779C3DF6-5D27-4FAA-B47F-668773B04075}" srcOrd="0" destOrd="0" presId="urn:microsoft.com/office/officeart/2005/8/layout/cycle4"/>
    <dgm:cxn modelId="{2B79F3A8-8528-4758-977E-82E53DA484F5}" type="presParOf" srcId="{798A7C0A-0BBA-4258-9BAC-5CCC3101C504}" destId="{57D1029D-E29E-45D6-A24E-CF48DE158AC2}" srcOrd="1" destOrd="0" presId="urn:microsoft.com/office/officeart/2005/8/layout/cycle4"/>
    <dgm:cxn modelId="{D4CCC98F-B4B8-4100-9066-50E08AE0099B}" type="presParOf" srcId="{798A7C0A-0BBA-4258-9BAC-5CCC3101C504}" destId="{8C1643B2-2288-4352-9358-2CEAFE0A5AAB}" srcOrd="2" destOrd="0" presId="urn:microsoft.com/office/officeart/2005/8/layout/cycle4"/>
    <dgm:cxn modelId="{FAF9428D-2464-4A89-BDCA-CB7E85134939}" type="presParOf" srcId="{798A7C0A-0BBA-4258-9BAC-5CCC3101C504}" destId="{4CC915F2-4757-4582-83BE-E057F0C5C8B7}" srcOrd="3" destOrd="0" presId="urn:microsoft.com/office/officeart/2005/8/layout/cycle4"/>
    <dgm:cxn modelId="{5908B48D-AB9A-47A1-8D32-7253D19A045D}" type="presParOf" srcId="{798A7C0A-0BBA-4258-9BAC-5CCC3101C504}" destId="{37C24453-4048-40AB-8466-A44857E19213}" srcOrd="4" destOrd="0" presId="urn:microsoft.com/office/officeart/2005/8/layout/cycle4"/>
    <dgm:cxn modelId="{8F598EFB-6882-475C-9D20-43EFC294FE6A}" type="presParOf" srcId="{56FB92DF-BCC6-400E-B24D-876FB8692735}" destId="{2C602D11-978E-4202-926E-947261786EFD}" srcOrd="2" destOrd="0" presId="urn:microsoft.com/office/officeart/2005/8/layout/cycle4"/>
    <dgm:cxn modelId="{40ED87D1-B688-4D04-B91F-8291271E60F1}" type="presParOf" srcId="{56FB92DF-BCC6-400E-B24D-876FB8692735}" destId="{FB5F62FE-BC9C-4792-924F-6061FCA0405E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F78AF5A-4226-4E48-918E-B2759958B6AE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60CE0315-F977-44D7-999A-9271253C84A9}">
      <dgm:prSet/>
      <dgm:spPr/>
      <dgm:t>
        <a:bodyPr/>
        <a:lstStyle/>
        <a:p>
          <a:r>
            <a:rPr lang="en-US" dirty="0" err="1">
              <a:solidFill>
                <a:schemeClr val="tx1"/>
              </a:solidFill>
            </a:rPr>
            <a:t>Penyusunan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Kebutuhan</a:t>
          </a:r>
          <a:r>
            <a:rPr lang="en-US" dirty="0">
              <a:solidFill>
                <a:schemeClr val="tx1"/>
              </a:solidFill>
            </a:rPr>
            <a:t> PNS </a:t>
          </a:r>
          <a:r>
            <a:rPr lang="en-US" dirty="0" err="1">
              <a:solidFill>
                <a:schemeClr val="tx1"/>
              </a:solidFill>
            </a:rPr>
            <a:t>dalam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Jabatan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Fungsional</a:t>
          </a:r>
          <a:endParaRPr lang="en-US" dirty="0">
            <a:solidFill>
              <a:schemeClr val="tx1"/>
            </a:solidFill>
          </a:endParaRPr>
        </a:p>
      </dgm:t>
    </dgm:pt>
    <dgm:pt modelId="{A6CBAC90-5860-4104-82BD-653EA16909CA}" type="parTrans" cxnId="{627A11B9-FFCF-408D-BD66-EAFDB2FA4F3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B1D1622-A998-4694-A7FE-88B04E16685A}" type="sibTrans" cxnId="{627A11B9-FFCF-408D-BD66-EAFDB2FA4F3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0E67BAF-1841-497C-BC6C-53C7B469DF27}">
      <dgm:prSet/>
      <dgm:spPr/>
      <dgm:t>
        <a:bodyPr/>
        <a:lstStyle/>
        <a:p>
          <a:r>
            <a:rPr lang="en-US" dirty="0" err="1">
              <a:solidFill>
                <a:schemeClr val="tx1"/>
              </a:solidFill>
            </a:rPr>
            <a:t>Penyampaian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Kebutuhan</a:t>
          </a:r>
          <a:r>
            <a:rPr lang="en-US" dirty="0">
              <a:solidFill>
                <a:schemeClr val="tx1"/>
              </a:solidFill>
            </a:rPr>
            <a:t> PNS </a:t>
          </a:r>
          <a:r>
            <a:rPr lang="en-US" dirty="0" err="1">
              <a:solidFill>
                <a:schemeClr val="tx1"/>
              </a:solidFill>
            </a:rPr>
            <a:t>dalam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Jabatan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Fungsional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Pengawas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Perdagangan</a:t>
          </a:r>
          <a:endParaRPr lang="en-US" dirty="0">
            <a:solidFill>
              <a:schemeClr val="tx1"/>
            </a:solidFill>
          </a:endParaRPr>
        </a:p>
      </dgm:t>
    </dgm:pt>
    <dgm:pt modelId="{56C3278E-7EE7-4855-ACB4-3EBAA3963FA3}" type="parTrans" cxnId="{67A729F7-C757-4E0B-9BB8-4DD037C9388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4EC5B83-E2B7-4786-ADB1-4F6F34176AAA}" type="sibTrans" cxnId="{67A729F7-C757-4E0B-9BB8-4DD037C9388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A90F05F-E760-458C-8937-7371C6BCDC24}">
      <dgm:prSet/>
      <dgm:spPr/>
      <dgm:t>
        <a:bodyPr/>
        <a:lstStyle/>
        <a:p>
          <a:r>
            <a:rPr lang="en-US" dirty="0" err="1">
              <a:solidFill>
                <a:schemeClr val="tx1"/>
              </a:solidFill>
            </a:rPr>
            <a:t>Pendaftaran</a:t>
          </a:r>
          <a:r>
            <a:rPr lang="en-US" dirty="0">
              <a:solidFill>
                <a:schemeClr val="tx1"/>
              </a:solidFill>
            </a:rPr>
            <a:t> dan </a:t>
          </a:r>
          <a:r>
            <a:rPr lang="en-US" dirty="0" err="1">
              <a:solidFill>
                <a:schemeClr val="tx1"/>
              </a:solidFill>
            </a:rPr>
            <a:t>Seleksi</a:t>
          </a:r>
          <a:r>
            <a:rPr lang="en-US" dirty="0">
              <a:solidFill>
                <a:schemeClr val="tx1"/>
              </a:solidFill>
            </a:rPr>
            <a:t> </a:t>
          </a:r>
        </a:p>
      </dgm:t>
    </dgm:pt>
    <dgm:pt modelId="{E8A7E7C9-CF15-435C-B934-282399462445}" type="parTrans" cxnId="{CFAF3526-A9BC-47D6-B9F1-831CDC4D92C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79BDED1-51AF-4ED4-942D-64E3BB86D09D}" type="sibTrans" cxnId="{CFAF3526-A9BC-47D6-B9F1-831CDC4D92C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C64F336-9F2D-4CDF-B182-23A53ED6E439}">
      <dgm:prSet/>
      <dgm:spPr/>
      <dgm:t>
        <a:bodyPr/>
        <a:lstStyle/>
        <a:p>
          <a:r>
            <a:rPr lang="en-US">
              <a:solidFill>
                <a:schemeClr val="tx1"/>
              </a:solidFill>
            </a:rPr>
            <a:t>Uji Kompetensi</a:t>
          </a:r>
        </a:p>
      </dgm:t>
    </dgm:pt>
    <dgm:pt modelId="{306A84D9-59CD-449B-88D1-395250E9CD5A}" type="parTrans" cxnId="{DEDF2193-5E4A-48DB-A393-47EBE9BB72B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9F76340-3266-447E-BC17-3B1B71A176C2}" type="sibTrans" cxnId="{DEDF2193-5E4A-48DB-A393-47EBE9BB72B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907D2E2-9836-46C8-A0BC-868CD65CBE17}">
      <dgm:prSet/>
      <dgm:spPr/>
      <dgm:t>
        <a:bodyPr/>
        <a:lstStyle/>
        <a:p>
          <a:r>
            <a:rPr lang="en-US" dirty="0" err="1">
              <a:solidFill>
                <a:schemeClr val="tx1"/>
              </a:solidFill>
            </a:rPr>
            <a:t>Pengangkatan</a:t>
          </a:r>
          <a:endParaRPr lang="en-US" dirty="0">
            <a:solidFill>
              <a:schemeClr val="tx1"/>
            </a:solidFill>
          </a:endParaRPr>
        </a:p>
      </dgm:t>
    </dgm:pt>
    <dgm:pt modelId="{776DD806-5E70-4565-9662-5522C6EC4C18}" type="parTrans" cxnId="{7DEEAE55-2606-4397-8A66-17CDAA3FFDD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99444CF-DB4F-41C7-86BD-98832AE21DC6}" type="sibTrans" cxnId="{7DEEAE55-2606-4397-8A66-17CDAA3FFDD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AD987CB-51FE-4B44-8338-7183DB4EC24D}" type="pres">
      <dgm:prSet presAssocID="{6F78AF5A-4226-4E48-918E-B2759958B6AE}" presName="Name0" presStyleCnt="0">
        <dgm:presLayoutVars>
          <dgm:dir/>
          <dgm:resizeHandles val="exact"/>
        </dgm:presLayoutVars>
      </dgm:prSet>
      <dgm:spPr/>
    </dgm:pt>
    <dgm:pt modelId="{A2D454C8-7B84-4948-A78C-82E49AE9A83B}" type="pres">
      <dgm:prSet presAssocID="{60CE0315-F977-44D7-999A-9271253C84A9}" presName="node" presStyleLbl="node1" presStyleIdx="0" presStyleCnt="5">
        <dgm:presLayoutVars>
          <dgm:bulletEnabled val="1"/>
        </dgm:presLayoutVars>
      </dgm:prSet>
      <dgm:spPr/>
    </dgm:pt>
    <dgm:pt modelId="{80899895-C77B-4F10-B290-661C8D834DEF}" type="pres">
      <dgm:prSet presAssocID="{FB1D1622-A998-4694-A7FE-88B04E16685A}" presName="sibTrans" presStyleLbl="sibTrans1D1" presStyleIdx="0" presStyleCnt="4"/>
      <dgm:spPr/>
    </dgm:pt>
    <dgm:pt modelId="{6C3F322C-E9FE-4928-AD2D-AFF0D974521C}" type="pres">
      <dgm:prSet presAssocID="{FB1D1622-A998-4694-A7FE-88B04E16685A}" presName="connectorText" presStyleLbl="sibTrans1D1" presStyleIdx="0" presStyleCnt="4"/>
      <dgm:spPr/>
    </dgm:pt>
    <dgm:pt modelId="{C4A8C619-EF48-479E-8EFC-641FCDBEEEF1}" type="pres">
      <dgm:prSet presAssocID="{F0E67BAF-1841-497C-BC6C-53C7B469DF27}" presName="node" presStyleLbl="node1" presStyleIdx="1" presStyleCnt="5">
        <dgm:presLayoutVars>
          <dgm:bulletEnabled val="1"/>
        </dgm:presLayoutVars>
      </dgm:prSet>
      <dgm:spPr/>
    </dgm:pt>
    <dgm:pt modelId="{506FF3C4-EEBB-4AA4-8379-E37BEB1AC0F7}" type="pres">
      <dgm:prSet presAssocID="{E4EC5B83-E2B7-4786-ADB1-4F6F34176AAA}" presName="sibTrans" presStyleLbl="sibTrans1D1" presStyleIdx="1" presStyleCnt="4"/>
      <dgm:spPr/>
    </dgm:pt>
    <dgm:pt modelId="{774C4C4B-5F43-4291-8902-59644B914A5C}" type="pres">
      <dgm:prSet presAssocID="{E4EC5B83-E2B7-4786-ADB1-4F6F34176AAA}" presName="connectorText" presStyleLbl="sibTrans1D1" presStyleIdx="1" presStyleCnt="4"/>
      <dgm:spPr/>
    </dgm:pt>
    <dgm:pt modelId="{1582BF77-2DAC-4428-AD1A-C4DC2F1BB8AF}" type="pres">
      <dgm:prSet presAssocID="{3A90F05F-E760-458C-8937-7371C6BCDC24}" presName="node" presStyleLbl="node1" presStyleIdx="2" presStyleCnt="5">
        <dgm:presLayoutVars>
          <dgm:bulletEnabled val="1"/>
        </dgm:presLayoutVars>
      </dgm:prSet>
      <dgm:spPr/>
    </dgm:pt>
    <dgm:pt modelId="{436F2032-FC17-4577-B68F-F8553DFAFD88}" type="pres">
      <dgm:prSet presAssocID="{F79BDED1-51AF-4ED4-942D-64E3BB86D09D}" presName="sibTrans" presStyleLbl="sibTrans1D1" presStyleIdx="2" presStyleCnt="4"/>
      <dgm:spPr/>
    </dgm:pt>
    <dgm:pt modelId="{C5D66B66-69B9-45D8-B039-6039A6026C17}" type="pres">
      <dgm:prSet presAssocID="{F79BDED1-51AF-4ED4-942D-64E3BB86D09D}" presName="connectorText" presStyleLbl="sibTrans1D1" presStyleIdx="2" presStyleCnt="4"/>
      <dgm:spPr/>
    </dgm:pt>
    <dgm:pt modelId="{4DCB4D8C-F964-4C31-9E70-C6C3BCC00558}" type="pres">
      <dgm:prSet presAssocID="{7C64F336-9F2D-4CDF-B182-23A53ED6E439}" presName="node" presStyleLbl="node1" presStyleIdx="3" presStyleCnt="5">
        <dgm:presLayoutVars>
          <dgm:bulletEnabled val="1"/>
        </dgm:presLayoutVars>
      </dgm:prSet>
      <dgm:spPr/>
    </dgm:pt>
    <dgm:pt modelId="{A2AF9BF9-70D4-4ECE-9A11-D6779D19DD2A}" type="pres">
      <dgm:prSet presAssocID="{19F76340-3266-447E-BC17-3B1B71A176C2}" presName="sibTrans" presStyleLbl="sibTrans1D1" presStyleIdx="3" presStyleCnt="4"/>
      <dgm:spPr/>
    </dgm:pt>
    <dgm:pt modelId="{264B7625-7DA2-4224-87B5-77402032427D}" type="pres">
      <dgm:prSet presAssocID="{19F76340-3266-447E-BC17-3B1B71A176C2}" presName="connectorText" presStyleLbl="sibTrans1D1" presStyleIdx="3" presStyleCnt="4"/>
      <dgm:spPr/>
    </dgm:pt>
    <dgm:pt modelId="{E0136BAF-32D9-4A45-9733-FB1CCDB5481C}" type="pres">
      <dgm:prSet presAssocID="{C907D2E2-9836-46C8-A0BC-868CD65CBE17}" presName="node" presStyleLbl="node1" presStyleIdx="4" presStyleCnt="5">
        <dgm:presLayoutVars>
          <dgm:bulletEnabled val="1"/>
        </dgm:presLayoutVars>
      </dgm:prSet>
      <dgm:spPr/>
    </dgm:pt>
  </dgm:ptLst>
  <dgm:cxnLst>
    <dgm:cxn modelId="{155BA808-3905-4DCB-A696-205F2851F626}" type="presOf" srcId="{6F78AF5A-4226-4E48-918E-B2759958B6AE}" destId="{CAD987CB-51FE-4B44-8338-7183DB4EC24D}" srcOrd="0" destOrd="0" presId="urn:microsoft.com/office/officeart/2016/7/layout/RepeatingBendingProcessNew"/>
    <dgm:cxn modelId="{63DF310E-D46E-4087-BDE2-E3008739E5B8}" type="presOf" srcId="{3A90F05F-E760-458C-8937-7371C6BCDC24}" destId="{1582BF77-2DAC-4428-AD1A-C4DC2F1BB8AF}" srcOrd="0" destOrd="0" presId="urn:microsoft.com/office/officeart/2016/7/layout/RepeatingBendingProcessNew"/>
    <dgm:cxn modelId="{94D3F917-CD28-430A-BB9A-6FAD8DCD23AD}" type="presOf" srcId="{FB1D1622-A998-4694-A7FE-88B04E16685A}" destId="{80899895-C77B-4F10-B290-661C8D834DEF}" srcOrd="0" destOrd="0" presId="urn:microsoft.com/office/officeart/2016/7/layout/RepeatingBendingProcessNew"/>
    <dgm:cxn modelId="{CFAF3526-A9BC-47D6-B9F1-831CDC4D92CF}" srcId="{6F78AF5A-4226-4E48-918E-B2759958B6AE}" destId="{3A90F05F-E760-458C-8937-7371C6BCDC24}" srcOrd="2" destOrd="0" parTransId="{E8A7E7C9-CF15-435C-B934-282399462445}" sibTransId="{F79BDED1-51AF-4ED4-942D-64E3BB86D09D}"/>
    <dgm:cxn modelId="{C2DF0429-D794-44FF-B35B-D25E07C748A7}" type="presOf" srcId="{FB1D1622-A998-4694-A7FE-88B04E16685A}" destId="{6C3F322C-E9FE-4928-AD2D-AFF0D974521C}" srcOrd="1" destOrd="0" presId="urn:microsoft.com/office/officeart/2016/7/layout/RepeatingBendingProcessNew"/>
    <dgm:cxn modelId="{9248514C-CA66-44E8-A871-97A48960ABEE}" type="presOf" srcId="{19F76340-3266-447E-BC17-3B1B71A176C2}" destId="{264B7625-7DA2-4224-87B5-77402032427D}" srcOrd="1" destOrd="0" presId="urn:microsoft.com/office/officeart/2016/7/layout/RepeatingBendingProcessNew"/>
    <dgm:cxn modelId="{7DEEAE55-2606-4397-8A66-17CDAA3FFDD9}" srcId="{6F78AF5A-4226-4E48-918E-B2759958B6AE}" destId="{C907D2E2-9836-46C8-A0BC-868CD65CBE17}" srcOrd="4" destOrd="0" parTransId="{776DD806-5E70-4565-9662-5522C6EC4C18}" sibTransId="{399444CF-DB4F-41C7-86BD-98832AE21DC6}"/>
    <dgm:cxn modelId="{201D2E58-F1F6-443C-ADBE-37B66E3AE071}" type="presOf" srcId="{7C64F336-9F2D-4CDF-B182-23A53ED6E439}" destId="{4DCB4D8C-F964-4C31-9E70-C6C3BCC00558}" srcOrd="0" destOrd="0" presId="urn:microsoft.com/office/officeart/2016/7/layout/RepeatingBendingProcessNew"/>
    <dgm:cxn modelId="{89FF5C88-D168-4C90-BB88-79532B5E11D2}" type="presOf" srcId="{E4EC5B83-E2B7-4786-ADB1-4F6F34176AAA}" destId="{774C4C4B-5F43-4291-8902-59644B914A5C}" srcOrd="1" destOrd="0" presId="urn:microsoft.com/office/officeart/2016/7/layout/RepeatingBendingProcessNew"/>
    <dgm:cxn modelId="{DEDF2193-5E4A-48DB-A393-47EBE9BB72B9}" srcId="{6F78AF5A-4226-4E48-918E-B2759958B6AE}" destId="{7C64F336-9F2D-4CDF-B182-23A53ED6E439}" srcOrd="3" destOrd="0" parTransId="{306A84D9-59CD-449B-88D1-395250E9CD5A}" sibTransId="{19F76340-3266-447E-BC17-3B1B71A176C2}"/>
    <dgm:cxn modelId="{6A1065A2-25FF-404F-A4DF-2A2EBBEDB107}" type="presOf" srcId="{F79BDED1-51AF-4ED4-942D-64E3BB86D09D}" destId="{436F2032-FC17-4577-B68F-F8553DFAFD88}" srcOrd="0" destOrd="0" presId="urn:microsoft.com/office/officeart/2016/7/layout/RepeatingBendingProcessNew"/>
    <dgm:cxn modelId="{5BCE15AD-72C6-4788-BA43-DD78FB703332}" type="presOf" srcId="{E4EC5B83-E2B7-4786-ADB1-4F6F34176AAA}" destId="{506FF3C4-EEBB-4AA4-8379-E37BEB1AC0F7}" srcOrd="0" destOrd="0" presId="urn:microsoft.com/office/officeart/2016/7/layout/RepeatingBendingProcessNew"/>
    <dgm:cxn modelId="{010722AF-7761-4DE9-AC4C-1F7BF6736144}" type="presOf" srcId="{F79BDED1-51AF-4ED4-942D-64E3BB86D09D}" destId="{C5D66B66-69B9-45D8-B039-6039A6026C17}" srcOrd="1" destOrd="0" presId="urn:microsoft.com/office/officeart/2016/7/layout/RepeatingBendingProcessNew"/>
    <dgm:cxn modelId="{627A11B9-FFCF-408D-BD66-EAFDB2FA4F3C}" srcId="{6F78AF5A-4226-4E48-918E-B2759958B6AE}" destId="{60CE0315-F977-44D7-999A-9271253C84A9}" srcOrd="0" destOrd="0" parTransId="{A6CBAC90-5860-4104-82BD-653EA16909CA}" sibTransId="{FB1D1622-A998-4694-A7FE-88B04E16685A}"/>
    <dgm:cxn modelId="{E36083C3-9F3C-4B8F-97BF-5C5A5D852A72}" type="presOf" srcId="{19F76340-3266-447E-BC17-3B1B71A176C2}" destId="{A2AF9BF9-70D4-4ECE-9A11-D6779D19DD2A}" srcOrd="0" destOrd="0" presId="urn:microsoft.com/office/officeart/2016/7/layout/RepeatingBendingProcessNew"/>
    <dgm:cxn modelId="{7AFCDED3-0FED-47B0-B593-14C7475A2FBC}" type="presOf" srcId="{F0E67BAF-1841-497C-BC6C-53C7B469DF27}" destId="{C4A8C619-EF48-479E-8EFC-641FCDBEEEF1}" srcOrd="0" destOrd="0" presId="urn:microsoft.com/office/officeart/2016/7/layout/RepeatingBendingProcessNew"/>
    <dgm:cxn modelId="{FA76FFD8-5F24-4954-8FF7-77205F5E2832}" type="presOf" srcId="{C907D2E2-9836-46C8-A0BC-868CD65CBE17}" destId="{E0136BAF-32D9-4A45-9733-FB1CCDB5481C}" srcOrd="0" destOrd="0" presId="urn:microsoft.com/office/officeart/2016/7/layout/RepeatingBendingProcessNew"/>
    <dgm:cxn modelId="{67A729F7-C757-4E0B-9BB8-4DD037C93885}" srcId="{6F78AF5A-4226-4E48-918E-B2759958B6AE}" destId="{F0E67BAF-1841-497C-BC6C-53C7B469DF27}" srcOrd="1" destOrd="0" parTransId="{56C3278E-7EE7-4855-ACB4-3EBAA3963FA3}" sibTransId="{E4EC5B83-E2B7-4786-ADB1-4F6F34176AAA}"/>
    <dgm:cxn modelId="{65A982FD-A237-482C-9CA4-8C540D940547}" type="presOf" srcId="{60CE0315-F977-44D7-999A-9271253C84A9}" destId="{A2D454C8-7B84-4948-A78C-82E49AE9A83B}" srcOrd="0" destOrd="0" presId="urn:microsoft.com/office/officeart/2016/7/layout/RepeatingBendingProcessNew"/>
    <dgm:cxn modelId="{FCF0C4ED-72A1-4A37-85C1-1BF3C243AAF1}" type="presParOf" srcId="{CAD987CB-51FE-4B44-8338-7183DB4EC24D}" destId="{A2D454C8-7B84-4948-A78C-82E49AE9A83B}" srcOrd="0" destOrd="0" presId="urn:microsoft.com/office/officeart/2016/7/layout/RepeatingBendingProcessNew"/>
    <dgm:cxn modelId="{A356C198-8B70-44A4-9FF0-B49A4623EBB5}" type="presParOf" srcId="{CAD987CB-51FE-4B44-8338-7183DB4EC24D}" destId="{80899895-C77B-4F10-B290-661C8D834DEF}" srcOrd="1" destOrd="0" presId="urn:microsoft.com/office/officeart/2016/7/layout/RepeatingBendingProcessNew"/>
    <dgm:cxn modelId="{9D1E3528-F36E-4BEB-A2EC-997B4758D997}" type="presParOf" srcId="{80899895-C77B-4F10-B290-661C8D834DEF}" destId="{6C3F322C-E9FE-4928-AD2D-AFF0D974521C}" srcOrd="0" destOrd="0" presId="urn:microsoft.com/office/officeart/2016/7/layout/RepeatingBendingProcessNew"/>
    <dgm:cxn modelId="{5BA789DB-028B-4D0E-923B-F332B6B0924B}" type="presParOf" srcId="{CAD987CB-51FE-4B44-8338-7183DB4EC24D}" destId="{C4A8C619-EF48-479E-8EFC-641FCDBEEEF1}" srcOrd="2" destOrd="0" presId="urn:microsoft.com/office/officeart/2016/7/layout/RepeatingBendingProcessNew"/>
    <dgm:cxn modelId="{CB044202-B28D-45FC-AE60-EA24B7B13B57}" type="presParOf" srcId="{CAD987CB-51FE-4B44-8338-7183DB4EC24D}" destId="{506FF3C4-EEBB-4AA4-8379-E37BEB1AC0F7}" srcOrd="3" destOrd="0" presId="urn:microsoft.com/office/officeart/2016/7/layout/RepeatingBendingProcessNew"/>
    <dgm:cxn modelId="{FFF21928-ACB6-4E28-B783-2C2F88DC2D96}" type="presParOf" srcId="{506FF3C4-EEBB-4AA4-8379-E37BEB1AC0F7}" destId="{774C4C4B-5F43-4291-8902-59644B914A5C}" srcOrd="0" destOrd="0" presId="urn:microsoft.com/office/officeart/2016/7/layout/RepeatingBendingProcessNew"/>
    <dgm:cxn modelId="{C32F9B56-0CCF-4F29-9E0F-E74272231FE3}" type="presParOf" srcId="{CAD987CB-51FE-4B44-8338-7183DB4EC24D}" destId="{1582BF77-2DAC-4428-AD1A-C4DC2F1BB8AF}" srcOrd="4" destOrd="0" presId="urn:microsoft.com/office/officeart/2016/7/layout/RepeatingBendingProcessNew"/>
    <dgm:cxn modelId="{CB421A6C-3D7C-4A59-A0A3-10FD0E40656A}" type="presParOf" srcId="{CAD987CB-51FE-4B44-8338-7183DB4EC24D}" destId="{436F2032-FC17-4577-B68F-F8553DFAFD88}" srcOrd="5" destOrd="0" presId="urn:microsoft.com/office/officeart/2016/7/layout/RepeatingBendingProcessNew"/>
    <dgm:cxn modelId="{B3794FA0-6FCA-430C-A5C0-3392FA7B9EA5}" type="presParOf" srcId="{436F2032-FC17-4577-B68F-F8553DFAFD88}" destId="{C5D66B66-69B9-45D8-B039-6039A6026C17}" srcOrd="0" destOrd="0" presId="urn:microsoft.com/office/officeart/2016/7/layout/RepeatingBendingProcessNew"/>
    <dgm:cxn modelId="{7ACF18F3-7D3E-46F8-B092-BFB26171B08D}" type="presParOf" srcId="{CAD987CB-51FE-4B44-8338-7183DB4EC24D}" destId="{4DCB4D8C-F964-4C31-9E70-C6C3BCC00558}" srcOrd="6" destOrd="0" presId="urn:microsoft.com/office/officeart/2016/7/layout/RepeatingBendingProcessNew"/>
    <dgm:cxn modelId="{96513E13-5CDA-426A-B008-A8567EAB63AE}" type="presParOf" srcId="{CAD987CB-51FE-4B44-8338-7183DB4EC24D}" destId="{A2AF9BF9-70D4-4ECE-9A11-D6779D19DD2A}" srcOrd="7" destOrd="0" presId="urn:microsoft.com/office/officeart/2016/7/layout/RepeatingBendingProcessNew"/>
    <dgm:cxn modelId="{FFCA3A98-C516-4084-BF4C-0FCC55CC9AD7}" type="presParOf" srcId="{A2AF9BF9-70D4-4ECE-9A11-D6779D19DD2A}" destId="{264B7625-7DA2-4224-87B5-77402032427D}" srcOrd="0" destOrd="0" presId="urn:microsoft.com/office/officeart/2016/7/layout/RepeatingBendingProcessNew"/>
    <dgm:cxn modelId="{6DE34464-452D-46ED-87F8-55D2328C83D8}" type="presParOf" srcId="{CAD987CB-51FE-4B44-8338-7183DB4EC24D}" destId="{E0136BAF-32D9-4A45-9733-FB1CCDB5481C}" srcOrd="8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01DFC5-E9EC-4FE1-A6B3-0785F028B7F3}">
      <dsp:nvSpPr>
        <dsp:cNvPr id="0" name=""/>
        <dsp:cNvSpPr/>
      </dsp:nvSpPr>
      <dsp:spPr>
        <a:xfrm rot="5400000">
          <a:off x="267195" y="1335779"/>
          <a:ext cx="799430" cy="1330234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0CD27B-9E4F-4827-BA86-708CE907400B}">
      <dsp:nvSpPr>
        <dsp:cNvPr id="0" name=""/>
        <dsp:cNvSpPr/>
      </dsp:nvSpPr>
      <dsp:spPr>
        <a:xfrm>
          <a:off x="133750" y="1733233"/>
          <a:ext cx="1200943" cy="10526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Ahli </a:t>
          </a:r>
          <a:r>
            <a:rPr lang="en-US" sz="2300" kern="1200" dirty="0" err="1"/>
            <a:t>Pertama</a:t>
          </a:r>
          <a:r>
            <a:rPr lang="en-US" sz="2300" kern="1200" dirty="0"/>
            <a:t> </a:t>
          </a:r>
          <a:endParaRPr lang="en-ID" sz="2300" kern="1200" dirty="0"/>
        </a:p>
      </dsp:txBody>
      <dsp:txXfrm>
        <a:off x="133750" y="1733233"/>
        <a:ext cx="1200943" cy="1052697"/>
      </dsp:txXfrm>
    </dsp:sp>
    <dsp:sp modelId="{AB0D32FF-6088-40FE-BF9A-F131077226B7}">
      <dsp:nvSpPr>
        <dsp:cNvPr id="0" name=""/>
        <dsp:cNvSpPr/>
      </dsp:nvSpPr>
      <dsp:spPr>
        <a:xfrm>
          <a:off x="1108101" y="1237846"/>
          <a:ext cx="226593" cy="226593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D1E5AF-5141-4C12-B039-269084805DDE}">
      <dsp:nvSpPr>
        <dsp:cNvPr id="0" name=""/>
        <dsp:cNvSpPr/>
      </dsp:nvSpPr>
      <dsp:spPr>
        <a:xfrm rot="5400000">
          <a:off x="1737384" y="971980"/>
          <a:ext cx="799430" cy="1330234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4BFA6D-3BCC-42C3-BE03-D7042FE95D49}">
      <dsp:nvSpPr>
        <dsp:cNvPr id="0" name=""/>
        <dsp:cNvSpPr/>
      </dsp:nvSpPr>
      <dsp:spPr>
        <a:xfrm>
          <a:off x="1603939" y="1369433"/>
          <a:ext cx="1200943" cy="10526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Ahli Muda</a:t>
          </a:r>
          <a:endParaRPr lang="en-ID" sz="2300" kern="1200" dirty="0"/>
        </a:p>
      </dsp:txBody>
      <dsp:txXfrm>
        <a:off x="1603939" y="1369433"/>
        <a:ext cx="1200943" cy="1052697"/>
      </dsp:txXfrm>
    </dsp:sp>
    <dsp:sp modelId="{0CF4719F-488B-4030-B3B1-E5FB6F529DB1}">
      <dsp:nvSpPr>
        <dsp:cNvPr id="0" name=""/>
        <dsp:cNvSpPr/>
      </dsp:nvSpPr>
      <dsp:spPr>
        <a:xfrm>
          <a:off x="2578290" y="874046"/>
          <a:ext cx="226593" cy="226593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7DB67C-71DE-469B-A49E-049EAA61EE89}">
      <dsp:nvSpPr>
        <dsp:cNvPr id="0" name=""/>
        <dsp:cNvSpPr/>
      </dsp:nvSpPr>
      <dsp:spPr>
        <a:xfrm rot="5400000">
          <a:off x="3207573" y="608180"/>
          <a:ext cx="799430" cy="1330234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7A2747-58FE-4AE5-AC82-4900C7BBAE25}">
      <dsp:nvSpPr>
        <dsp:cNvPr id="0" name=""/>
        <dsp:cNvSpPr/>
      </dsp:nvSpPr>
      <dsp:spPr>
        <a:xfrm>
          <a:off x="3074128" y="1005633"/>
          <a:ext cx="1200943" cy="10526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Ahli Madya</a:t>
          </a:r>
          <a:endParaRPr lang="en-ID" sz="2300" kern="1200" dirty="0"/>
        </a:p>
      </dsp:txBody>
      <dsp:txXfrm>
        <a:off x="3074128" y="1005633"/>
        <a:ext cx="1200943" cy="1052697"/>
      </dsp:txXfrm>
    </dsp:sp>
    <dsp:sp modelId="{7292A40E-CC9B-4B94-9335-800B0A77D82A}">
      <dsp:nvSpPr>
        <dsp:cNvPr id="0" name=""/>
        <dsp:cNvSpPr/>
      </dsp:nvSpPr>
      <dsp:spPr>
        <a:xfrm>
          <a:off x="4048479" y="510247"/>
          <a:ext cx="226593" cy="226593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4935ED-1829-4DB2-A4D9-716EF4FD678E}">
      <dsp:nvSpPr>
        <dsp:cNvPr id="0" name=""/>
        <dsp:cNvSpPr/>
      </dsp:nvSpPr>
      <dsp:spPr>
        <a:xfrm rot="5400000">
          <a:off x="4677762" y="244380"/>
          <a:ext cx="799430" cy="1330234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CF2E55-9B75-420E-8820-08ECB46D4D11}">
      <dsp:nvSpPr>
        <dsp:cNvPr id="0" name=""/>
        <dsp:cNvSpPr/>
      </dsp:nvSpPr>
      <dsp:spPr>
        <a:xfrm>
          <a:off x="4544317" y="641834"/>
          <a:ext cx="1200943" cy="10526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Ahli Utama</a:t>
          </a:r>
          <a:endParaRPr lang="en-ID" sz="2300" kern="1200" dirty="0"/>
        </a:p>
      </dsp:txBody>
      <dsp:txXfrm>
        <a:off x="4544317" y="641834"/>
        <a:ext cx="1200943" cy="10526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9C3DF6-5D27-4FAA-B47F-668773B04075}">
      <dsp:nvSpPr>
        <dsp:cNvPr id="0" name=""/>
        <dsp:cNvSpPr/>
      </dsp:nvSpPr>
      <dsp:spPr>
        <a:xfrm>
          <a:off x="2690871" y="323549"/>
          <a:ext cx="2457843" cy="2457843"/>
        </a:xfrm>
        <a:prstGeom prst="pieWedg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000" kern="1200" dirty="0">
              <a:solidFill>
                <a:schemeClr val="tx1"/>
              </a:solidFill>
            </a:rPr>
            <a:t>Pengangkatan Pertama</a:t>
          </a:r>
        </a:p>
      </dsp:txBody>
      <dsp:txXfrm>
        <a:off x="3410757" y="1043435"/>
        <a:ext cx="1737957" cy="1737957"/>
      </dsp:txXfrm>
    </dsp:sp>
    <dsp:sp modelId="{57D1029D-E29E-45D6-A24E-CF48DE158AC2}">
      <dsp:nvSpPr>
        <dsp:cNvPr id="0" name=""/>
        <dsp:cNvSpPr/>
      </dsp:nvSpPr>
      <dsp:spPr>
        <a:xfrm rot="5400000">
          <a:off x="5262242" y="323549"/>
          <a:ext cx="2457843" cy="2457843"/>
        </a:xfrm>
        <a:prstGeom prst="pieWedge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000" kern="1200" dirty="0">
              <a:solidFill>
                <a:schemeClr val="tx1"/>
              </a:solidFill>
            </a:rPr>
            <a:t>Perpindahan dari jabatan lain</a:t>
          </a:r>
        </a:p>
      </dsp:txBody>
      <dsp:txXfrm rot="-5400000">
        <a:off x="5262242" y="1043435"/>
        <a:ext cx="1737957" cy="1737957"/>
      </dsp:txXfrm>
    </dsp:sp>
    <dsp:sp modelId="{8C1643B2-2288-4352-9358-2CEAFE0A5AAB}">
      <dsp:nvSpPr>
        <dsp:cNvPr id="0" name=""/>
        <dsp:cNvSpPr/>
      </dsp:nvSpPr>
      <dsp:spPr>
        <a:xfrm rot="10800000">
          <a:off x="5262242" y="2894920"/>
          <a:ext cx="2457843" cy="2457843"/>
        </a:xfrm>
        <a:prstGeom prst="pieWedge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000" kern="1200" dirty="0">
              <a:solidFill>
                <a:schemeClr val="tx1"/>
              </a:solidFill>
            </a:rPr>
            <a:t>Penyesuaian/</a:t>
          </a:r>
          <a:endParaRPr lang="en-US" sz="2000" kern="1200" dirty="0">
            <a:solidFill>
              <a:schemeClr val="tx1"/>
            </a:solidFill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000" kern="1200" dirty="0">
              <a:solidFill>
                <a:schemeClr val="tx1"/>
              </a:solidFill>
            </a:rPr>
            <a:t>inpassing</a:t>
          </a:r>
        </a:p>
      </dsp:txBody>
      <dsp:txXfrm rot="10800000">
        <a:off x="5262242" y="2894920"/>
        <a:ext cx="1737957" cy="1737957"/>
      </dsp:txXfrm>
    </dsp:sp>
    <dsp:sp modelId="{4CC915F2-4757-4582-83BE-E057F0C5C8B7}">
      <dsp:nvSpPr>
        <dsp:cNvPr id="0" name=""/>
        <dsp:cNvSpPr/>
      </dsp:nvSpPr>
      <dsp:spPr>
        <a:xfrm rot="16200000">
          <a:off x="2690871" y="2894920"/>
          <a:ext cx="2457843" cy="2457843"/>
        </a:xfrm>
        <a:prstGeom prst="pieWedge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400" kern="1200" dirty="0">
              <a:solidFill>
                <a:schemeClr val="tx1"/>
              </a:solidFill>
            </a:rPr>
            <a:t>Promosi</a:t>
          </a:r>
          <a:endParaRPr lang="id-ID" sz="2800" kern="1200" dirty="0">
            <a:solidFill>
              <a:schemeClr val="tx1"/>
            </a:solidFill>
          </a:endParaRPr>
        </a:p>
      </dsp:txBody>
      <dsp:txXfrm rot="5400000">
        <a:off x="3410757" y="2894920"/>
        <a:ext cx="1737957" cy="1737957"/>
      </dsp:txXfrm>
    </dsp:sp>
    <dsp:sp modelId="{2C602D11-978E-4202-926E-947261786EFD}">
      <dsp:nvSpPr>
        <dsp:cNvPr id="0" name=""/>
        <dsp:cNvSpPr/>
      </dsp:nvSpPr>
      <dsp:spPr>
        <a:xfrm>
          <a:off x="4781174" y="2327288"/>
          <a:ext cx="848608" cy="737920"/>
        </a:xfrm>
        <a:prstGeom prst="circular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5F62FE-BC9C-4792-924F-6061FCA0405E}">
      <dsp:nvSpPr>
        <dsp:cNvPr id="0" name=""/>
        <dsp:cNvSpPr/>
      </dsp:nvSpPr>
      <dsp:spPr>
        <a:xfrm rot="10800000">
          <a:off x="4781174" y="2611104"/>
          <a:ext cx="848608" cy="737920"/>
        </a:xfrm>
        <a:prstGeom prst="circular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899895-C77B-4F10-B290-661C8D834DEF}">
      <dsp:nvSpPr>
        <dsp:cNvPr id="0" name=""/>
        <dsp:cNvSpPr/>
      </dsp:nvSpPr>
      <dsp:spPr>
        <a:xfrm>
          <a:off x="3481828" y="867828"/>
          <a:ext cx="66888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68888" y="4572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solidFill>
              <a:schemeClr val="tx1"/>
            </a:solidFill>
          </a:endParaRPr>
        </a:p>
      </dsp:txBody>
      <dsp:txXfrm>
        <a:off x="3798785" y="910051"/>
        <a:ext cx="34974" cy="6994"/>
      </dsp:txXfrm>
    </dsp:sp>
    <dsp:sp modelId="{A2D454C8-7B84-4948-A78C-82E49AE9A83B}">
      <dsp:nvSpPr>
        <dsp:cNvPr id="0" name=""/>
        <dsp:cNvSpPr/>
      </dsp:nvSpPr>
      <dsp:spPr>
        <a:xfrm>
          <a:off x="442374" y="1172"/>
          <a:ext cx="3041253" cy="182475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024" tIns="156427" rIns="149024" bIns="156427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>
              <a:solidFill>
                <a:schemeClr val="tx1"/>
              </a:solidFill>
            </a:rPr>
            <a:t>Penyusunan</a:t>
          </a:r>
          <a:r>
            <a:rPr lang="en-US" sz="2200" kern="1200" dirty="0">
              <a:solidFill>
                <a:schemeClr val="tx1"/>
              </a:solidFill>
            </a:rPr>
            <a:t> </a:t>
          </a:r>
          <a:r>
            <a:rPr lang="en-US" sz="2200" kern="1200" dirty="0" err="1">
              <a:solidFill>
                <a:schemeClr val="tx1"/>
              </a:solidFill>
            </a:rPr>
            <a:t>Kebutuhan</a:t>
          </a:r>
          <a:r>
            <a:rPr lang="en-US" sz="2200" kern="1200" dirty="0">
              <a:solidFill>
                <a:schemeClr val="tx1"/>
              </a:solidFill>
            </a:rPr>
            <a:t> PNS </a:t>
          </a:r>
          <a:r>
            <a:rPr lang="en-US" sz="2200" kern="1200" dirty="0" err="1">
              <a:solidFill>
                <a:schemeClr val="tx1"/>
              </a:solidFill>
            </a:rPr>
            <a:t>dalam</a:t>
          </a:r>
          <a:r>
            <a:rPr lang="en-US" sz="2200" kern="1200" dirty="0">
              <a:solidFill>
                <a:schemeClr val="tx1"/>
              </a:solidFill>
            </a:rPr>
            <a:t> </a:t>
          </a:r>
          <a:r>
            <a:rPr lang="en-US" sz="2200" kern="1200" dirty="0" err="1">
              <a:solidFill>
                <a:schemeClr val="tx1"/>
              </a:solidFill>
            </a:rPr>
            <a:t>Jabatan</a:t>
          </a:r>
          <a:r>
            <a:rPr lang="en-US" sz="2200" kern="1200" dirty="0">
              <a:solidFill>
                <a:schemeClr val="tx1"/>
              </a:solidFill>
            </a:rPr>
            <a:t> </a:t>
          </a:r>
          <a:r>
            <a:rPr lang="en-US" sz="2200" kern="1200" dirty="0" err="1">
              <a:solidFill>
                <a:schemeClr val="tx1"/>
              </a:solidFill>
            </a:rPr>
            <a:t>Fungsional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442374" y="1172"/>
        <a:ext cx="3041253" cy="1824752"/>
      </dsp:txXfrm>
    </dsp:sp>
    <dsp:sp modelId="{506FF3C4-EEBB-4AA4-8379-E37BEB1AC0F7}">
      <dsp:nvSpPr>
        <dsp:cNvPr id="0" name=""/>
        <dsp:cNvSpPr/>
      </dsp:nvSpPr>
      <dsp:spPr>
        <a:xfrm>
          <a:off x="7222570" y="867828"/>
          <a:ext cx="66888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68888" y="45720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solidFill>
              <a:schemeClr val="tx1"/>
            </a:solidFill>
          </a:endParaRPr>
        </a:p>
      </dsp:txBody>
      <dsp:txXfrm>
        <a:off x="7539527" y="910051"/>
        <a:ext cx="34974" cy="6994"/>
      </dsp:txXfrm>
    </dsp:sp>
    <dsp:sp modelId="{C4A8C619-EF48-479E-8EFC-641FCDBEEEF1}">
      <dsp:nvSpPr>
        <dsp:cNvPr id="0" name=""/>
        <dsp:cNvSpPr/>
      </dsp:nvSpPr>
      <dsp:spPr>
        <a:xfrm>
          <a:off x="4183116" y="1172"/>
          <a:ext cx="3041253" cy="182475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024" tIns="156427" rIns="149024" bIns="156427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>
              <a:solidFill>
                <a:schemeClr val="tx1"/>
              </a:solidFill>
            </a:rPr>
            <a:t>Penyampaian</a:t>
          </a:r>
          <a:r>
            <a:rPr lang="en-US" sz="2200" kern="1200" dirty="0">
              <a:solidFill>
                <a:schemeClr val="tx1"/>
              </a:solidFill>
            </a:rPr>
            <a:t> </a:t>
          </a:r>
          <a:r>
            <a:rPr lang="en-US" sz="2200" kern="1200" dirty="0" err="1">
              <a:solidFill>
                <a:schemeClr val="tx1"/>
              </a:solidFill>
            </a:rPr>
            <a:t>Kebutuhan</a:t>
          </a:r>
          <a:r>
            <a:rPr lang="en-US" sz="2200" kern="1200" dirty="0">
              <a:solidFill>
                <a:schemeClr val="tx1"/>
              </a:solidFill>
            </a:rPr>
            <a:t> PNS </a:t>
          </a:r>
          <a:r>
            <a:rPr lang="en-US" sz="2200" kern="1200" dirty="0" err="1">
              <a:solidFill>
                <a:schemeClr val="tx1"/>
              </a:solidFill>
            </a:rPr>
            <a:t>dalam</a:t>
          </a:r>
          <a:r>
            <a:rPr lang="en-US" sz="2200" kern="1200" dirty="0">
              <a:solidFill>
                <a:schemeClr val="tx1"/>
              </a:solidFill>
            </a:rPr>
            <a:t> </a:t>
          </a:r>
          <a:r>
            <a:rPr lang="en-US" sz="2200" kern="1200" dirty="0" err="1">
              <a:solidFill>
                <a:schemeClr val="tx1"/>
              </a:solidFill>
            </a:rPr>
            <a:t>Jabatan</a:t>
          </a:r>
          <a:r>
            <a:rPr lang="en-US" sz="2200" kern="1200" dirty="0">
              <a:solidFill>
                <a:schemeClr val="tx1"/>
              </a:solidFill>
            </a:rPr>
            <a:t> </a:t>
          </a:r>
          <a:r>
            <a:rPr lang="en-US" sz="2200" kern="1200" dirty="0" err="1">
              <a:solidFill>
                <a:schemeClr val="tx1"/>
              </a:solidFill>
            </a:rPr>
            <a:t>Fungsional</a:t>
          </a:r>
          <a:r>
            <a:rPr lang="en-US" sz="2200" kern="1200" dirty="0">
              <a:solidFill>
                <a:schemeClr val="tx1"/>
              </a:solidFill>
            </a:rPr>
            <a:t> </a:t>
          </a:r>
          <a:r>
            <a:rPr lang="en-US" sz="2200" kern="1200" dirty="0" err="1">
              <a:solidFill>
                <a:schemeClr val="tx1"/>
              </a:solidFill>
            </a:rPr>
            <a:t>Pengawas</a:t>
          </a:r>
          <a:r>
            <a:rPr lang="en-US" sz="2200" kern="1200" dirty="0">
              <a:solidFill>
                <a:schemeClr val="tx1"/>
              </a:solidFill>
            </a:rPr>
            <a:t> </a:t>
          </a:r>
          <a:r>
            <a:rPr lang="en-US" sz="2200" kern="1200" dirty="0" err="1">
              <a:solidFill>
                <a:schemeClr val="tx1"/>
              </a:solidFill>
            </a:rPr>
            <a:t>Perdagangan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4183116" y="1172"/>
        <a:ext cx="3041253" cy="1824752"/>
      </dsp:txXfrm>
    </dsp:sp>
    <dsp:sp modelId="{436F2032-FC17-4577-B68F-F8553DFAFD88}">
      <dsp:nvSpPr>
        <dsp:cNvPr id="0" name=""/>
        <dsp:cNvSpPr/>
      </dsp:nvSpPr>
      <dsp:spPr>
        <a:xfrm>
          <a:off x="1963001" y="1824124"/>
          <a:ext cx="7481484" cy="668888"/>
        </a:xfrm>
        <a:custGeom>
          <a:avLst/>
          <a:gdLst/>
          <a:ahLst/>
          <a:cxnLst/>
          <a:rect l="0" t="0" r="0" b="0"/>
          <a:pathLst>
            <a:path>
              <a:moveTo>
                <a:pt x="7481484" y="0"/>
              </a:moveTo>
              <a:lnTo>
                <a:pt x="7481484" y="351544"/>
              </a:lnTo>
              <a:lnTo>
                <a:pt x="0" y="351544"/>
              </a:lnTo>
              <a:lnTo>
                <a:pt x="0" y="668888"/>
              </a:lnTo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solidFill>
              <a:schemeClr val="tx1"/>
            </a:solidFill>
          </a:endParaRPr>
        </a:p>
      </dsp:txBody>
      <dsp:txXfrm>
        <a:off x="5515890" y="2155071"/>
        <a:ext cx="375705" cy="6994"/>
      </dsp:txXfrm>
    </dsp:sp>
    <dsp:sp modelId="{1582BF77-2DAC-4428-AD1A-C4DC2F1BB8AF}">
      <dsp:nvSpPr>
        <dsp:cNvPr id="0" name=""/>
        <dsp:cNvSpPr/>
      </dsp:nvSpPr>
      <dsp:spPr>
        <a:xfrm>
          <a:off x="7923858" y="1172"/>
          <a:ext cx="3041253" cy="182475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024" tIns="156427" rIns="149024" bIns="156427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>
              <a:solidFill>
                <a:schemeClr val="tx1"/>
              </a:solidFill>
            </a:rPr>
            <a:t>Pendaftaran</a:t>
          </a:r>
          <a:r>
            <a:rPr lang="en-US" sz="2200" kern="1200" dirty="0">
              <a:solidFill>
                <a:schemeClr val="tx1"/>
              </a:solidFill>
            </a:rPr>
            <a:t> dan </a:t>
          </a:r>
          <a:r>
            <a:rPr lang="en-US" sz="2200" kern="1200" dirty="0" err="1">
              <a:solidFill>
                <a:schemeClr val="tx1"/>
              </a:solidFill>
            </a:rPr>
            <a:t>Seleksi</a:t>
          </a:r>
          <a:r>
            <a:rPr lang="en-US" sz="2200" kern="1200" dirty="0">
              <a:solidFill>
                <a:schemeClr val="tx1"/>
              </a:solidFill>
            </a:rPr>
            <a:t> </a:t>
          </a:r>
        </a:p>
      </dsp:txBody>
      <dsp:txXfrm>
        <a:off x="7923858" y="1172"/>
        <a:ext cx="3041253" cy="1824752"/>
      </dsp:txXfrm>
    </dsp:sp>
    <dsp:sp modelId="{A2AF9BF9-70D4-4ECE-9A11-D6779D19DD2A}">
      <dsp:nvSpPr>
        <dsp:cNvPr id="0" name=""/>
        <dsp:cNvSpPr/>
      </dsp:nvSpPr>
      <dsp:spPr>
        <a:xfrm>
          <a:off x="3481828" y="3392069"/>
          <a:ext cx="66888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68888" y="45720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solidFill>
              <a:schemeClr val="tx1"/>
            </a:solidFill>
          </a:endParaRPr>
        </a:p>
      </dsp:txBody>
      <dsp:txXfrm>
        <a:off x="3798785" y="3434291"/>
        <a:ext cx="34974" cy="6994"/>
      </dsp:txXfrm>
    </dsp:sp>
    <dsp:sp modelId="{4DCB4D8C-F964-4C31-9E70-C6C3BCC00558}">
      <dsp:nvSpPr>
        <dsp:cNvPr id="0" name=""/>
        <dsp:cNvSpPr/>
      </dsp:nvSpPr>
      <dsp:spPr>
        <a:xfrm>
          <a:off x="442374" y="2525413"/>
          <a:ext cx="3041253" cy="182475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024" tIns="156427" rIns="149024" bIns="156427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>
              <a:solidFill>
                <a:schemeClr val="tx1"/>
              </a:solidFill>
            </a:rPr>
            <a:t>Uji Kompetensi</a:t>
          </a:r>
        </a:p>
      </dsp:txBody>
      <dsp:txXfrm>
        <a:off x="442374" y="2525413"/>
        <a:ext cx="3041253" cy="1824752"/>
      </dsp:txXfrm>
    </dsp:sp>
    <dsp:sp modelId="{E0136BAF-32D9-4A45-9733-FB1CCDB5481C}">
      <dsp:nvSpPr>
        <dsp:cNvPr id="0" name=""/>
        <dsp:cNvSpPr/>
      </dsp:nvSpPr>
      <dsp:spPr>
        <a:xfrm>
          <a:off x="4183116" y="2525413"/>
          <a:ext cx="3041253" cy="182475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024" tIns="156427" rIns="149024" bIns="156427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>
              <a:solidFill>
                <a:schemeClr val="tx1"/>
              </a:solidFill>
            </a:rPr>
            <a:t>Pengangkatan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4183116" y="2525413"/>
        <a:ext cx="3041253" cy="18247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8666BC-2985-47C0-B3A3-2A8900BA1B7B}" type="datetimeFigureOut">
              <a:rPr lang="en-ID" smtClean="0"/>
              <a:t>23/11/2020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F791DB-292B-4267-B470-F798C97A0E2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95545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F791DB-292B-4267-B470-F798C97A0E2F}" type="slidenum">
              <a:rPr lang="en-ID" smtClean="0"/>
              <a:t>2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87241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F791DB-292B-4267-B470-F798C97A0E2F}" type="slidenum">
              <a:rPr lang="en-ID" smtClean="0"/>
              <a:t>3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077783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F791DB-292B-4267-B470-F798C97A0E2F}" type="slidenum">
              <a:rPr lang="en-ID" smtClean="0"/>
              <a:t>4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007455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F791DB-292B-4267-B470-F798C97A0E2F}" type="slidenum">
              <a:rPr lang="en-ID" smtClean="0"/>
              <a:t>5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725994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F791DB-292B-4267-B470-F798C97A0E2F}" type="slidenum">
              <a:rPr lang="en-ID" smtClean="0"/>
              <a:t>6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158621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F791DB-292B-4267-B470-F798C97A0E2F}" type="slidenum">
              <a:rPr lang="en-ID" smtClean="0"/>
              <a:t>9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510192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F791DB-292B-4267-B470-F798C97A0E2F}" type="slidenum">
              <a:rPr lang="en-ID" smtClean="0"/>
              <a:t>10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51671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B6F0D-36D1-4F16-BA62-B7071325D5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05D832-C082-4B50-9E1A-B31ED2773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5B1B6A-0A26-4540-8C0D-A2B54EA23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2C3C-92D0-4C90-A9B4-CEEAC7835E64}" type="datetimeFigureOut">
              <a:rPr lang="en-ID" smtClean="0"/>
              <a:t>23/11/2020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B1A14D-2390-49F4-90BB-6BEC01B93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3BBB5F-23C9-435B-9619-42A5C71EC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F77CB-E693-425C-8995-8FF6DDE159D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01781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4904D-8C86-4B7C-A14B-85DFD19E4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9AECD6-5735-4566-897F-36059D5771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15B9A1-52B6-4DAA-9EC7-C2BFA7768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2C3C-92D0-4C90-A9B4-CEEAC7835E64}" type="datetimeFigureOut">
              <a:rPr lang="en-ID" smtClean="0"/>
              <a:t>23/11/2020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CAD5F9-E542-4882-8673-AF5101AC2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4D11D4-45CD-4D32-89F0-53E254635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F77CB-E693-425C-8995-8FF6DDE159D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59403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FFDCE8-3D2A-4E64-910C-25B1DEBAC2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940E4C-F661-4E8E-9120-4F4BC3A886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5B911B-38A7-400A-AAB8-CE4CA50DF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2C3C-92D0-4C90-A9B4-CEEAC7835E64}" type="datetimeFigureOut">
              <a:rPr lang="en-ID" smtClean="0"/>
              <a:t>23/11/2020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B948B5-1538-45D1-B957-02144D2D8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95A0A6-C4E6-454A-BBE0-60729015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F77CB-E693-425C-8995-8FF6DDE159D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096143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C03AA-D59E-4F38-9F50-6993286DD190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F297E-5C29-4C6A-82A8-01BD14A7F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146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C03AA-D59E-4F38-9F50-6993286DD190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F297E-5C29-4C6A-82A8-01BD14A7F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4145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C03AA-D59E-4F38-9F50-6993286DD190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F297E-5C29-4C6A-82A8-01BD14A7F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9266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C03AA-D59E-4F38-9F50-6993286DD190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F297E-5C29-4C6A-82A8-01BD14A7F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5957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C03AA-D59E-4F38-9F50-6993286DD190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F297E-5C29-4C6A-82A8-01BD14A7F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3797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C03AA-D59E-4F38-9F50-6993286DD190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F297E-5C29-4C6A-82A8-01BD14A7F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6743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C03AA-D59E-4F38-9F50-6993286DD190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F297E-5C29-4C6A-82A8-01BD14A7F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1445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C03AA-D59E-4F38-9F50-6993286DD190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F297E-5C29-4C6A-82A8-01BD14A7F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315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C2166-6FEF-4FAD-BB38-74874F628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E68A8-54C0-4400-87CC-3F8D6803B9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512F9-30BD-410A-8D4E-DE62ED1C5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2C3C-92D0-4C90-A9B4-CEEAC7835E64}" type="datetimeFigureOut">
              <a:rPr lang="en-ID" smtClean="0"/>
              <a:t>23/11/2020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32F698-52AA-4C8F-B537-97AAE09F7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8A85EE-59D7-467F-8863-932BDF494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F77CB-E693-425C-8995-8FF6DDE159D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670299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C03AA-D59E-4F38-9F50-6993286DD190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F297E-5C29-4C6A-82A8-01BD14A7F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5769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C03AA-D59E-4F38-9F50-6993286DD190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F297E-5C29-4C6A-82A8-01BD14A7F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7859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C03AA-D59E-4F38-9F50-6993286DD190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F297E-5C29-4C6A-82A8-01BD14A7F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343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F165C-2D3F-43B0-8C18-C35FF8E5F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BFB045-7681-47C3-A4AC-65A6E0DF55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BFF8FA-2794-443F-B93F-8E777812F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2C3C-92D0-4C90-A9B4-CEEAC7835E64}" type="datetimeFigureOut">
              <a:rPr lang="en-ID" smtClean="0"/>
              <a:t>23/11/2020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369820-AACA-4FAA-A4D2-A6BFD8627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ED82FA-EC9F-469B-9B05-CAA884106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F77CB-E693-425C-8995-8FF6DDE159D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12468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BA150-AEB0-4F5A-ACBA-7497890AD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387AF0-CD4B-42CF-B80A-0E802363C6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D83101-A9CD-4BD3-BC3D-E226D45998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B18097-C58A-4A47-8C31-DACE70778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2C3C-92D0-4C90-A9B4-CEEAC7835E64}" type="datetimeFigureOut">
              <a:rPr lang="en-ID" smtClean="0"/>
              <a:t>23/11/2020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CAEA1A-7239-4D7D-BC9D-D9B535552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BECC6A-F16B-4122-8288-EF02E8B60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F77CB-E693-425C-8995-8FF6DDE159D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20934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7BF33-3F4C-498E-BF66-CD85E9BAD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213D7F-F912-4FD3-9A21-35516860C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A345E-676A-4500-8779-4CDC1EC615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1904D5-508A-4489-B519-35A880BBCA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28C6D9-CC65-43D7-8968-C3D30B31DA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C34FE3-AABE-4EC7-A1DD-587E49422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2C3C-92D0-4C90-A9B4-CEEAC7835E64}" type="datetimeFigureOut">
              <a:rPr lang="en-ID" smtClean="0"/>
              <a:t>23/11/2020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87648B-1317-451E-BB03-7BD43306A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1A4CAC-7DF7-4E30-B8F1-219D79B48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F77CB-E693-425C-8995-8FF6DDE159D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84011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EEAE7-EB30-44EC-B7F7-E07A19EF3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0406B4-1535-47A9-A825-06941EA06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2C3C-92D0-4C90-A9B4-CEEAC7835E64}" type="datetimeFigureOut">
              <a:rPr lang="en-ID" smtClean="0"/>
              <a:t>23/11/2020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3DB663-F055-4EA0-B1F8-0863D0F8C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0FC762-93D2-4327-8F55-6738C4D00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F77CB-E693-425C-8995-8FF6DDE159D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82401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BDDC1C-DFB2-43FE-90AB-F95F80E55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2C3C-92D0-4C90-A9B4-CEEAC7835E64}" type="datetimeFigureOut">
              <a:rPr lang="en-ID" smtClean="0"/>
              <a:t>23/11/2020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262E17-0618-4B6A-817D-A94724A44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4E7CD8-0277-44EB-8BBE-67E137BB0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F77CB-E693-425C-8995-8FF6DDE159D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54883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79262-3448-4C87-BAF5-4A72F2967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924EC-ECC4-4C88-A997-4F65A49F94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48A3F2-8EA8-4110-BBBE-28D786843A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318A2C-E943-4D3C-B535-CB33B69D7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2C3C-92D0-4C90-A9B4-CEEAC7835E64}" type="datetimeFigureOut">
              <a:rPr lang="en-ID" smtClean="0"/>
              <a:t>23/11/2020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8D0CF0-90C7-44EB-B60A-10B8BB728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A65382-9824-4850-81B7-6187C49A6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F77CB-E693-425C-8995-8FF6DDE159D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1298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79FE9-84AA-41B7-B63A-30BD05B98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5B997F-7802-4AC0-A030-7B6B13A7F6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B94C68-7B0F-4D8C-94B8-A119846926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C21569-2F43-46F3-AD95-66AC40DAA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2C3C-92D0-4C90-A9B4-CEEAC7835E64}" type="datetimeFigureOut">
              <a:rPr lang="en-ID" smtClean="0"/>
              <a:t>23/11/2020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4FAA18-4761-489C-BCEF-3A65028CB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EDC006-C83B-4F09-94AC-346FF572A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F77CB-E693-425C-8995-8FF6DDE159D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06293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29F662-4896-45A3-8568-BB6609D47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C86C6D-7722-4EF3-B2B8-5A4FEDF22D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35C916-3A09-4350-8484-E9457AC156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92C3C-92D0-4C90-A9B4-CEEAC7835E64}" type="datetimeFigureOut">
              <a:rPr lang="en-ID" smtClean="0"/>
              <a:t>23/11/2020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1A580-D496-4BB3-9584-8D5157E44F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3DDCD0-9E4D-4D28-AEF1-E5E8C7C14E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F77CB-E693-425C-8995-8FF6DDE159D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390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C03AA-D59E-4F38-9F50-6993286DD190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F297E-5C29-4C6A-82A8-01BD14A7F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66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6D728643-233B-4D19-BA8F-B8196CC2141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040" r="-1" b="-1"/>
          <a:stretch/>
        </p:blipFill>
        <p:spPr>
          <a:xfrm>
            <a:off x="2562726" y="1"/>
            <a:ext cx="9629274" cy="6857999"/>
          </a:xfrm>
          <a:prstGeom prst="rect">
            <a:avLst/>
          </a:prstGeom>
        </p:spPr>
      </p:pic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D928DD85-BB99-450D-A702-2683E0296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478"/>
            <a:ext cx="6754318" cy="6858478"/>
          </a:xfrm>
          <a:custGeom>
            <a:avLst/>
            <a:gdLst>
              <a:gd name="connsiteX0" fmla="*/ 0 w 6754318"/>
              <a:gd name="connsiteY0" fmla="*/ 6858478 h 6858478"/>
              <a:gd name="connsiteX1" fmla="*/ 6754318 w 6754318"/>
              <a:gd name="connsiteY1" fmla="*/ 6858478 h 6858478"/>
              <a:gd name="connsiteX2" fmla="*/ 3577943 w 6754318"/>
              <a:gd name="connsiteY2" fmla="*/ 0 h 6858478"/>
              <a:gd name="connsiteX3" fmla="*/ 3572366 w 6754318"/>
              <a:gd name="connsiteY3" fmla="*/ 0 h 6858478"/>
              <a:gd name="connsiteX4" fmla="*/ 2506138 w 6754318"/>
              <a:gd name="connsiteY4" fmla="*/ 0 h 6858478"/>
              <a:gd name="connsiteX5" fmla="*/ 0 w 6754318"/>
              <a:gd name="connsiteY5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54318" h="6858478">
                <a:moveTo>
                  <a:pt x="0" y="6858478"/>
                </a:moveTo>
                <a:lnTo>
                  <a:pt x="6754318" y="6858478"/>
                </a:lnTo>
                <a:lnTo>
                  <a:pt x="3577943" y="0"/>
                </a:lnTo>
                <a:lnTo>
                  <a:pt x="3572366" y="0"/>
                </a:lnTo>
                <a:lnTo>
                  <a:pt x="250613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240E5BD2-4019-4012-A1AA-628900E659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" y="-478"/>
            <a:ext cx="5953780" cy="6858478"/>
          </a:xfrm>
          <a:custGeom>
            <a:avLst/>
            <a:gdLst>
              <a:gd name="connsiteX0" fmla="*/ 0 w 5953780"/>
              <a:gd name="connsiteY0" fmla="*/ 6858478 h 6858478"/>
              <a:gd name="connsiteX1" fmla="*/ 5953780 w 5953780"/>
              <a:gd name="connsiteY1" fmla="*/ 6858478 h 6858478"/>
              <a:gd name="connsiteX2" fmla="*/ 2777405 w 5953780"/>
              <a:gd name="connsiteY2" fmla="*/ 0 h 6858478"/>
              <a:gd name="connsiteX3" fmla="*/ 2771828 w 5953780"/>
              <a:gd name="connsiteY3" fmla="*/ 0 h 6858478"/>
              <a:gd name="connsiteX4" fmla="*/ 1705600 w 5953780"/>
              <a:gd name="connsiteY4" fmla="*/ 0 h 6858478"/>
              <a:gd name="connsiteX5" fmla="*/ 0 w 5953780"/>
              <a:gd name="connsiteY5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53780" h="6858478">
                <a:moveTo>
                  <a:pt x="0" y="6858478"/>
                </a:moveTo>
                <a:lnTo>
                  <a:pt x="5953780" y="6858478"/>
                </a:lnTo>
                <a:lnTo>
                  <a:pt x="2777405" y="0"/>
                </a:lnTo>
                <a:lnTo>
                  <a:pt x="2771828" y="0"/>
                </a:lnTo>
                <a:lnTo>
                  <a:pt x="1705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C49EEF-A389-4D19-A648-7BE3423284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4504" y="239026"/>
            <a:ext cx="4460055" cy="2248122"/>
          </a:xfrm>
        </p:spPr>
        <p:txBody>
          <a:bodyPr anchor="b">
            <a:noAutofit/>
          </a:bodyPr>
          <a:lstStyle/>
          <a:p>
            <a:pPr algn="l"/>
            <a:r>
              <a:rPr lang="en-US" sz="2800" dirty="0" err="1"/>
              <a:t>Pengembangan</a:t>
            </a:r>
            <a:r>
              <a:rPr lang="en-US" sz="2800" dirty="0"/>
              <a:t> </a:t>
            </a:r>
            <a:r>
              <a:rPr lang="en-US" sz="2800" dirty="0" err="1"/>
              <a:t>Karir</a:t>
            </a:r>
            <a:r>
              <a:rPr lang="en-US" sz="2800" dirty="0"/>
              <a:t> dan </a:t>
            </a:r>
            <a:r>
              <a:rPr lang="en-US" sz="2800" dirty="0" err="1"/>
              <a:t>Peningkatan</a:t>
            </a:r>
            <a:r>
              <a:rPr lang="en-US" sz="2800" dirty="0"/>
              <a:t> </a:t>
            </a:r>
            <a:r>
              <a:rPr lang="en-US" sz="2800" dirty="0" err="1"/>
              <a:t>Profesionalisme</a:t>
            </a:r>
            <a:r>
              <a:rPr lang="en-US" sz="2800" dirty="0"/>
              <a:t> ASN di </a:t>
            </a:r>
            <a:r>
              <a:rPr lang="en-US" sz="2800" dirty="0" err="1"/>
              <a:t>Bidang</a:t>
            </a:r>
            <a:r>
              <a:rPr lang="en-US" sz="2800" dirty="0"/>
              <a:t> </a:t>
            </a:r>
            <a:r>
              <a:rPr lang="en-US" sz="2800" dirty="0" err="1"/>
              <a:t>Perdagangan</a:t>
            </a:r>
            <a:r>
              <a:rPr lang="en-US" sz="2800" dirty="0"/>
              <a:t> </a:t>
            </a:r>
            <a:r>
              <a:rPr lang="en-US" sz="2800" dirty="0" err="1"/>
              <a:t>melalui</a:t>
            </a:r>
            <a:r>
              <a:rPr lang="en-US" sz="2800" dirty="0"/>
              <a:t> </a:t>
            </a:r>
            <a:r>
              <a:rPr lang="en-US" sz="2800" dirty="0" err="1"/>
              <a:t>Jabatan</a:t>
            </a:r>
            <a:r>
              <a:rPr lang="en-US" sz="2800" dirty="0"/>
              <a:t> </a:t>
            </a:r>
            <a:r>
              <a:rPr lang="en-US" sz="2800" dirty="0" err="1"/>
              <a:t>Fungsional</a:t>
            </a:r>
            <a:endParaRPr lang="en-ID" sz="2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0C16A3-829F-482E-BFD7-70A5285253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4504" y="2577648"/>
            <a:ext cx="3400535" cy="1155525"/>
          </a:xfrm>
        </p:spPr>
        <p:txBody>
          <a:bodyPr anchor="t">
            <a:normAutofit lnSpcReduction="10000"/>
          </a:bodyPr>
          <a:lstStyle/>
          <a:p>
            <a:pPr algn="l"/>
            <a:r>
              <a:rPr lang="en-US" sz="2000" dirty="0" err="1"/>
              <a:t>Sosialisasi</a:t>
            </a:r>
            <a:r>
              <a:rPr lang="en-US" sz="2000" dirty="0"/>
              <a:t> </a:t>
            </a:r>
            <a:r>
              <a:rPr lang="en-US" sz="2000" dirty="0" err="1"/>
              <a:t>Permendag</a:t>
            </a:r>
            <a:r>
              <a:rPr lang="en-US" sz="2000" dirty="0"/>
              <a:t> </a:t>
            </a:r>
            <a:r>
              <a:rPr lang="en-US" sz="2000" dirty="0" err="1"/>
              <a:t>Nomor</a:t>
            </a:r>
            <a:r>
              <a:rPr lang="en-US" sz="2000" dirty="0"/>
              <a:t> 82 </a:t>
            </a:r>
            <a:r>
              <a:rPr lang="en-US" sz="2000" dirty="0" err="1"/>
              <a:t>Tahun</a:t>
            </a:r>
            <a:r>
              <a:rPr lang="en-US" sz="2000" dirty="0"/>
              <a:t> 2020 </a:t>
            </a:r>
            <a:r>
              <a:rPr lang="en-US" sz="2000" dirty="0" err="1"/>
              <a:t>Tentang</a:t>
            </a:r>
            <a:r>
              <a:rPr lang="en-US" sz="2000" dirty="0"/>
              <a:t> </a:t>
            </a:r>
            <a:r>
              <a:rPr lang="en-US" sz="2000" dirty="0" err="1"/>
              <a:t>Petunjuk</a:t>
            </a:r>
            <a:r>
              <a:rPr lang="en-US" sz="2000" dirty="0"/>
              <a:t> Teknis JF </a:t>
            </a:r>
            <a:r>
              <a:rPr lang="en-US" sz="2000" dirty="0" err="1"/>
              <a:t>Pengawas</a:t>
            </a:r>
            <a:r>
              <a:rPr lang="en-US" sz="2000" dirty="0"/>
              <a:t> </a:t>
            </a:r>
            <a:r>
              <a:rPr lang="en-US" sz="2000" dirty="0" err="1"/>
              <a:t>Perdagangan</a:t>
            </a:r>
            <a:endParaRPr lang="en-ID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A7E66A-73F2-4D64-A5D8-1AFBA5644CA6}"/>
              </a:ext>
            </a:extLst>
          </p:cNvPr>
          <p:cNvSpPr txBox="1"/>
          <p:nvPr/>
        </p:nvSpPr>
        <p:spPr>
          <a:xfrm>
            <a:off x="4350154" y="6134724"/>
            <a:ext cx="4260345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b="1" dirty="0"/>
              <a:t>Biro </a:t>
            </a:r>
            <a:r>
              <a:rPr lang="en-US" b="1" dirty="0" err="1"/>
              <a:t>Organisasi</a:t>
            </a:r>
            <a:r>
              <a:rPr lang="en-US" b="1" dirty="0"/>
              <a:t> dan </a:t>
            </a:r>
            <a:r>
              <a:rPr lang="en-US" b="1" dirty="0" err="1"/>
              <a:t>Kepegawaian</a:t>
            </a:r>
            <a:endParaRPr lang="en-US" b="1" dirty="0"/>
          </a:p>
          <a:p>
            <a:pPr algn="ctr">
              <a:spcAft>
                <a:spcPts val="600"/>
              </a:spcAft>
            </a:pPr>
            <a:r>
              <a:rPr lang="en-US" b="1" dirty="0"/>
              <a:t>2020</a:t>
            </a:r>
            <a:endParaRPr lang="en-ID" b="1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6ECE93D-1C27-4E4F-85D9-CA9AC11EC2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66681" y="0"/>
            <a:ext cx="1725318" cy="1835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0355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D14E3-4A5A-4E33-960A-5DEFD57E1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8598"/>
            <a:ext cx="10515600" cy="885491"/>
          </a:xfrm>
        </p:spPr>
        <p:txBody>
          <a:bodyPr>
            <a:normAutofit/>
          </a:bodyPr>
          <a:lstStyle/>
          <a:p>
            <a:r>
              <a:rPr lang="en-US" sz="3600" dirty="0" err="1"/>
              <a:t>Pembagian</a:t>
            </a:r>
            <a:r>
              <a:rPr lang="en-US" sz="3600" dirty="0"/>
              <a:t> </a:t>
            </a:r>
            <a:r>
              <a:rPr lang="en-US" sz="3600" dirty="0" err="1"/>
              <a:t>peran</a:t>
            </a:r>
            <a:r>
              <a:rPr lang="en-US" sz="3600" dirty="0"/>
              <a:t> </a:t>
            </a:r>
            <a:r>
              <a:rPr lang="en-US" sz="3600" dirty="0" err="1"/>
              <a:t>pengelolaan</a:t>
            </a:r>
            <a:r>
              <a:rPr lang="en-US" sz="3600" dirty="0"/>
              <a:t> JF </a:t>
            </a:r>
            <a:r>
              <a:rPr lang="en-US" sz="3600" dirty="0" err="1"/>
              <a:t>Bidang</a:t>
            </a:r>
            <a:r>
              <a:rPr lang="en-US" sz="3600" dirty="0"/>
              <a:t> </a:t>
            </a:r>
            <a:r>
              <a:rPr lang="en-US" sz="3600" dirty="0" err="1"/>
              <a:t>Perdagangan</a:t>
            </a:r>
            <a:r>
              <a:rPr lang="en-US" sz="3600" dirty="0"/>
              <a:t> </a:t>
            </a:r>
            <a:endParaRPr lang="en-ID" sz="3600" dirty="0"/>
          </a:p>
        </p:txBody>
      </p: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79713886-53F3-4CEC-81CC-A19F6AD6904D}"/>
              </a:ext>
            </a:extLst>
          </p:cNvPr>
          <p:cNvGrpSpPr/>
          <p:nvPr/>
        </p:nvGrpSpPr>
        <p:grpSpPr>
          <a:xfrm>
            <a:off x="-294903" y="1114681"/>
            <a:ext cx="12336617" cy="5681901"/>
            <a:chOff x="-189827" y="1306614"/>
            <a:chExt cx="8951689" cy="4775148"/>
          </a:xfrm>
        </p:grpSpPr>
        <p:grpSp>
          <p:nvGrpSpPr>
            <p:cNvPr id="141" name="Group 140">
              <a:extLst>
                <a:ext uri="{FF2B5EF4-FFF2-40B4-BE49-F238E27FC236}">
                  <a16:creationId xmlns:a16="http://schemas.microsoft.com/office/drawing/2014/main" id="{647810E1-8E0E-40BF-99C4-F082824414CF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985613" y="2495376"/>
              <a:ext cx="7172772" cy="3586386"/>
              <a:chOff x="5267087" y="2112623"/>
              <a:chExt cx="5476240" cy="2738120"/>
            </a:xfrm>
          </p:grpSpPr>
          <p:sp>
            <p:nvSpPr>
              <p:cNvPr id="142" name="Freeform: Shape 141">
                <a:extLst>
                  <a:ext uri="{FF2B5EF4-FFF2-40B4-BE49-F238E27FC236}">
                    <a16:creationId xmlns:a16="http://schemas.microsoft.com/office/drawing/2014/main" id="{A5C5E97A-9DDD-45B8-81CB-1314D4F005FC}"/>
                  </a:ext>
                </a:extLst>
              </p:cNvPr>
              <p:cNvSpPr/>
              <p:nvPr/>
            </p:nvSpPr>
            <p:spPr>
              <a:xfrm>
                <a:off x="5267087" y="2112623"/>
                <a:ext cx="5476240" cy="2738120"/>
              </a:xfrm>
              <a:custGeom>
                <a:avLst/>
                <a:gdLst>
                  <a:gd name="connsiteX0" fmla="*/ 2738120 w 5476240"/>
                  <a:gd name="connsiteY0" fmla="*/ 0 h 2738120"/>
                  <a:gd name="connsiteX1" fmla="*/ 5476240 w 5476240"/>
                  <a:gd name="connsiteY1" fmla="*/ 2738120 h 2738120"/>
                  <a:gd name="connsiteX2" fmla="*/ 0 w 5476240"/>
                  <a:gd name="connsiteY2" fmla="*/ 2738120 h 2738120"/>
                  <a:gd name="connsiteX3" fmla="*/ 2738120 w 5476240"/>
                  <a:gd name="connsiteY3" fmla="*/ 0 h 27381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76240" h="2738120">
                    <a:moveTo>
                      <a:pt x="2738120" y="0"/>
                    </a:moveTo>
                    <a:cubicBezTo>
                      <a:pt x="4250342" y="0"/>
                      <a:pt x="5476240" y="1225898"/>
                      <a:pt x="5476240" y="2738120"/>
                    </a:cubicBezTo>
                    <a:lnTo>
                      <a:pt x="0" y="2738120"/>
                    </a:lnTo>
                    <a:cubicBezTo>
                      <a:pt x="0" y="1225898"/>
                      <a:pt x="1225899" y="0"/>
                      <a:pt x="2738120" y="0"/>
                    </a:cubicBezTo>
                    <a:close/>
                  </a:path>
                </a:pathLst>
              </a:custGeom>
              <a:solidFill>
                <a:srgbClr val="95A5A6">
                  <a:alpha val="8000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0" b="0" i="0" u="none" strike="noStrike" kern="0" cap="none" spc="0" normalizeH="0" baseline="0" noProof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43" name="Freeform: Shape 142">
                <a:extLst>
                  <a:ext uri="{FF2B5EF4-FFF2-40B4-BE49-F238E27FC236}">
                    <a16:creationId xmlns:a16="http://schemas.microsoft.com/office/drawing/2014/main" id="{18DA1293-2C9C-471E-9366-11802DF1F2FB}"/>
                  </a:ext>
                </a:extLst>
              </p:cNvPr>
              <p:cNvSpPr/>
              <p:nvPr/>
            </p:nvSpPr>
            <p:spPr>
              <a:xfrm>
                <a:off x="5764928" y="2548612"/>
                <a:ext cx="4480560" cy="2240280"/>
              </a:xfrm>
              <a:custGeom>
                <a:avLst/>
                <a:gdLst>
                  <a:gd name="connsiteX0" fmla="*/ 2240280 w 4480560"/>
                  <a:gd name="connsiteY0" fmla="*/ 0 h 2240280"/>
                  <a:gd name="connsiteX1" fmla="*/ 4480560 w 4480560"/>
                  <a:gd name="connsiteY1" fmla="*/ 2240280 h 2240280"/>
                  <a:gd name="connsiteX2" fmla="*/ 0 w 4480560"/>
                  <a:gd name="connsiteY2" fmla="*/ 2240280 h 2240280"/>
                  <a:gd name="connsiteX3" fmla="*/ 2240280 w 4480560"/>
                  <a:gd name="connsiteY3" fmla="*/ 0 h 22402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80560" h="2240280">
                    <a:moveTo>
                      <a:pt x="2240280" y="0"/>
                    </a:moveTo>
                    <a:cubicBezTo>
                      <a:pt x="3477552" y="0"/>
                      <a:pt x="4480560" y="1003008"/>
                      <a:pt x="4480560" y="2240280"/>
                    </a:cubicBezTo>
                    <a:lnTo>
                      <a:pt x="0" y="2240280"/>
                    </a:lnTo>
                    <a:cubicBezTo>
                      <a:pt x="0" y="1003008"/>
                      <a:pt x="1003008" y="0"/>
                      <a:pt x="2240280" y="0"/>
                    </a:cubicBezTo>
                    <a:close/>
                  </a:path>
                </a:pathLst>
              </a:custGeom>
              <a:solidFill>
                <a:srgbClr val="95A5A6">
                  <a:alpha val="8000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0" b="0" i="0" u="none" strike="noStrike" kern="0" cap="none" spc="0" normalizeH="0" baseline="0" noProof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44" name="Freeform: Shape 143">
                <a:extLst>
                  <a:ext uri="{FF2B5EF4-FFF2-40B4-BE49-F238E27FC236}">
                    <a16:creationId xmlns:a16="http://schemas.microsoft.com/office/drawing/2014/main" id="{E5BC651E-9899-4063-AFA6-D1903B80A8D1}"/>
                  </a:ext>
                </a:extLst>
              </p:cNvPr>
              <p:cNvSpPr/>
              <p:nvPr/>
            </p:nvSpPr>
            <p:spPr>
              <a:xfrm>
                <a:off x="6262768" y="3046452"/>
                <a:ext cx="3484880" cy="1742440"/>
              </a:xfrm>
              <a:custGeom>
                <a:avLst/>
                <a:gdLst>
                  <a:gd name="connsiteX0" fmla="*/ 1742440 w 3484880"/>
                  <a:gd name="connsiteY0" fmla="*/ 0 h 1742440"/>
                  <a:gd name="connsiteX1" fmla="*/ 3484880 w 3484880"/>
                  <a:gd name="connsiteY1" fmla="*/ 1742440 h 1742440"/>
                  <a:gd name="connsiteX2" fmla="*/ 0 w 3484880"/>
                  <a:gd name="connsiteY2" fmla="*/ 1742440 h 1742440"/>
                  <a:gd name="connsiteX3" fmla="*/ 1742440 w 3484880"/>
                  <a:gd name="connsiteY3" fmla="*/ 0 h 17424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484880" h="1742440">
                    <a:moveTo>
                      <a:pt x="1742440" y="0"/>
                    </a:moveTo>
                    <a:cubicBezTo>
                      <a:pt x="2704763" y="0"/>
                      <a:pt x="3484880" y="780117"/>
                      <a:pt x="3484880" y="1742440"/>
                    </a:cubicBezTo>
                    <a:lnTo>
                      <a:pt x="0" y="1742440"/>
                    </a:lnTo>
                    <a:cubicBezTo>
                      <a:pt x="0" y="780117"/>
                      <a:pt x="780117" y="0"/>
                      <a:pt x="1742440" y="0"/>
                    </a:cubicBezTo>
                    <a:close/>
                  </a:path>
                </a:pathLst>
              </a:custGeom>
              <a:solidFill>
                <a:srgbClr val="95A5A6">
                  <a:alpha val="8000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0" b="0" i="0" u="none" strike="noStrike" kern="0" cap="none" spc="0" normalizeH="0" baseline="0" noProof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45" name="Freeform: Shape 144">
                <a:extLst>
                  <a:ext uri="{FF2B5EF4-FFF2-40B4-BE49-F238E27FC236}">
                    <a16:creationId xmlns:a16="http://schemas.microsoft.com/office/drawing/2014/main" id="{17A9E4CA-73DE-4434-ABE4-F01806895407}"/>
                  </a:ext>
                </a:extLst>
              </p:cNvPr>
              <p:cNvSpPr/>
              <p:nvPr/>
            </p:nvSpPr>
            <p:spPr>
              <a:xfrm>
                <a:off x="6761499" y="3545182"/>
                <a:ext cx="2487419" cy="1243710"/>
              </a:xfrm>
              <a:custGeom>
                <a:avLst/>
                <a:gdLst>
                  <a:gd name="connsiteX0" fmla="*/ 1243709 w 2487419"/>
                  <a:gd name="connsiteY0" fmla="*/ 0 h 1243710"/>
                  <a:gd name="connsiteX1" fmla="*/ 2487419 w 2487419"/>
                  <a:gd name="connsiteY1" fmla="*/ 1243710 h 1243710"/>
                  <a:gd name="connsiteX2" fmla="*/ 0 w 2487419"/>
                  <a:gd name="connsiteY2" fmla="*/ 1243710 h 1243710"/>
                  <a:gd name="connsiteX3" fmla="*/ 1243709 w 2487419"/>
                  <a:gd name="connsiteY3" fmla="*/ 0 h 12437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487419" h="1243710">
                    <a:moveTo>
                      <a:pt x="1243709" y="0"/>
                    </a:moveTo>
                    <a:cubicBezTo>
                      <a:pt x="1930591" y="0"/>
                      <a:pt x="2487419" y="556828"/>
                      <a:pt x="2487419" y="1243710"/>
                    </a:cubicBezTo>
                    <a:lnTo>
                      <a:pt x="0" y="1243710"/>
                    </a:lnTo>
                    <a:cubicBezTo>
                      <a:pt x="0" y="556828"/>
                      <a:pt x="556827" y="0"/>
                      <a:pt x="1243709" y="0"/>
                    </a:cubicBezTo>
                    <a:close/>
                  </a:path>
                </a:pathLst>
              </a:custGeom>
              <a:solidFill>
                <a:srgbClr val="95A5A6">
                  <a:alpha val="8000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0" b="0" i="0" u="none" strike="noStrike" kern="0" cap="none" spc="0" normalizeH="0" baseline="0" noProof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46" name="Freeform: Shape 145">
                <a:extLst>
                  <a:ext uri="{FF2B5EF4-FFF2-40B4-BE49-F238E27FC236}">
                    <a16:creationId xmlns:a16="http://schemas.microsoft.com/office/drawing/2014/main" id="{B30F6A0B-6987-45D1-8664-9AE86A8C4D3D}"/>
                  </a:ext>
                </a:extLst>
              </p:cNvPr>
              <p:cNvSpPr/>
              <p:nvPr/>
            </p:nvSpPr>
            <p:spPr>
              <a:xfrm>
                <a:off x="7258448" y="4042132"/>
                <a:ext cx="1493520" cy="746760"/>
              </a:xfrm>
              <a:custGeom>
                <a:avLst/>
                <a:gdLst>
                  <a:gd name="connsiteX0" fmla="*/ 746760 w 1493520"/>
                  <a:gd name="connsiteY0" fmla="*/ 0 h 746760"/>
                  <a:gd name="connsiteX1" fmla="*/ 1493520 w 1493520"/>
                  <a:gd name="connsiteY1" fmla="*/ 746760 h 746760"/>
                  <a:gd name="connsiteX2" fmla="*/ 0 w 1493520"/>
                  <a:gd name="connsiteY2" fmla="*/ 746760 h 746760"/>
                  <a:gd name="connsiteX3" fmla="*/ 746760 w 1493520"/>
                  <a:gd name="connsiteY3" fmla="*/ 0 h 7467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93520" h="746760">
                    <a:moveTo>
                      <a:pt x="746760" y="0"/>
                    </a:moveTo>
                    <a:cubicBezTo>
                      <a:pt x="1159184" y="0"/>
                      <a:pt x="1493520" y="334336"/>
                      <a:pt x="1493520" y="746760"/>
                    </a:cubicBezTo>
                    <a:lnTo>
                      <a:pt x="0" y="746760"/>
                    </a:lnTo>
                    <a:cubicBezTo>
                      <a:pt x="0" y="334336"/>
                      <a:pt x="334336" y="0"/>
                      <a:pt x="746760" y="0"/>
                    </a:cubicBezTo>
                    <a:close/>
                  </a:path>
                </a:pathLst>
              </a:custGeom>
              <a:solidFill>
                <a:srgbClr val="95A5A6">
                  <a:alpha val="10000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0" b="0" i="0" u="none" strike="noStrike" kern="0" cap="none" spc="0" normalizeH="0" baseline="0" noProof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47" name="Freeform: Shape 146">
                <a:extLst>
                  <a:ext uri="{FF2B5EF4-FFF2-40B4-BE49-F238E27FC236}">
                    <a16:creationId xmlns:a16="http://schemas.microsoft.com/office/drawing/2014/main" id="{DEE1C779-BEB9-46FB-B781-520F2AA80514}"/>
                  </a:ext>
                </a:extLst>
              </p:cNvPr>
              <p:cNvSpPr/>
              <p:nvPr/>
            </p:nvSpPr>
            <p:spPr>
              <a:xfrm>
                <a:off x="7755844" y="4539528"/>
                <a:ext cx="498728" cy="249364"/>
              </a:xfrm>
              <a:custGeom>
                <a:avLst/>
                <a:gdLst>
                  <a:gd name="connsiteX0" fmla="*/ 249364 w 498728"/>
                  <a:gd name="connsiteY0" fmla="*/ 0 h 249364"/>
                  <a:gd name="connsiteX1" fmla="*/ 498728 w 498728"/>
                  <a:gd name="connsiteY1" fmla="*/ 249364 h 249364"/>
                  <a:gd name="connsiteX2" fmla="*/ 0 w 498728"/>
                  <a:gd name="connsiteY2" fmla="*/ 249364 h 249364"/>
                  <a:gd name="connsiteX3" fmla="*/ 249364 w 498728"/>
                  <a:gd name="connsiteY3" fmla="*/ 0 h 2493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98728" h="249364">
                    <a:moveTo>
                      <a:pt x="249364" y="0"/>
                    </a:moveTo>
                    <a:cubicBezTo>
                      <a:pt x="387084" y="0"/>
                      <a:pt x="498728" y="111644"/>
                      <a:pt x="498728" y="249364"/>
                    </a:cubicBezTo>
                    <a:lnTo>
                      <a:pt x="0" y="249364"/>
                    </a:lnTo>
                    <a:cubicBezTo>
                      <a:pt x="0" y="111644"/>
                      <a:pt x="111644" y="0"/>
                      <a:pt x="249364" y="0"/>
                    </a:cubicBezTo>
                    <a:close/>
                  </a:path>
                </a:pathLst>
              </a:custGeom>
              <a:solidFill>
                <a:srgbClr val="95A5A6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0" b="0" i="0" u="none" strike="noStrike" kern="0" cap="none" spc="0" normalizeH="0" baseline="0" noProof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48" name="Group 147">
              <a:extLst>
                <a:ext uri="{FF2B5EF4-FFF2-40B4-BE49-F238E27FC236}">
                  <a16:creationId xmlns:a16="http://schemas.microsoft.com/office/drawing/2014/main" id="{89DBBA78-4C5D-4F11-8B89-53D7A00DECAE}"/>
                </a:ext>
              </a:extLst>
            </p:cNvPr>
            <p:cNvGrpSpPr/>
            <p:nvPr/>
          </p:nvGrpSpPr>
          <p:grpSpPr>
            <a:xfrm>
              <a:off x="1645920" y="3471062"/>
              <a:ext cx="2927387" cy="2529689"/>
              <a:chOff x="2194560" y="3485082"/>
              <a:chExt cx="3903182" cy="3372919"/>
            </a:xfrm>
          </p:grpSpPr>
          <p:sp>
            <p:nvSpPr>
              <p:cNvPr id="149" name="Freeform: Shape 148">
                <a:extLst>
                  <a:ext uri="{FF2B5EF4-FFF2-40B4-BE49-F238E27FC236}">
                    <a16:creationId xmlns:a16="http://schemas.microsoft.com/office/drawing/2014/main" id="{EFE224E4-427E-4F7E-A14F-B9C8A5F880EA}"/>
                  </a:ext>
                </a:extLst>
              </p:cNvPr>
              <p:cNvSpPr/>
              <p:nvPr/>
            </p:nvSpPr>
            <p:spPr>
              <a:xfrm>
                <a:off x="2194560" y="4098060"/>
                <a:ext cx="3903182" cy="2759940"/>
              </a:xfrm>
              <a:custGeom>
                <a:avLst/>
                <a:gdLst>
                  <a:gd name="connsiteX0" fmla="*/ 656151 w 2240281"/>
                  <a:gd name="connsiteY0" fmla="*/ 0 h 1584103"/>
                  <a:gd name="connsiteX1" fmla="*/ 2240281 w 2240281"/>
                  <a:gd name="connsiteY1" fmla="*/ 1584103 h 1584103"/>
                  <a:gd name="connsiteX2" fmla="*/ 0 w 2240281"/>
                  <a:gd name="connsiteY2" fmla="*/ 1584103 h 1584103"/>
                  <a:gd name="connsiteX3" fmla="*/ 511572 w 2240281"/>
                  <a:gd name="connsiteY3" fmla="*/ 159077 h 15841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40281" h="1584103">
                    <a:moveTo>
                      <a:pt x="656151" y="0"/>
                    </a:moveTo>
                    <a:lnTo>
                      <a:pt x="2240281" y="1584103"/>
                    </a:lnTo>
                    <a:lnTo>
                      <a:pt x="0" y="1584103"/>
                    </a:lnTo>
                    <a:cubicBezTo>
                      <a:pt x="0" y="1042797"/>
                      <a:pt x="191982" y="546330"/>
                      <a:pt x="511572" y="159077"/>
                    </a:cubicBezTo>
                    <a:close/>
                  </a:path>
                </a:pathLst>
              </a:custGeom>
              <a:solidFill>
                <a:srgbClr val="2C3E5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0" b="0" i="0" u="none" strike="noStrike" kern="0" cap="none" spc="0" normalizeH="0" baseline="0" noProof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cxnSp>
            <p:nvCxnSpPr>
              <p:cNvPr id="150" name="Straight Connector 149">
                <a:extLst>
                  <a:ext uri="{FF2B5EF4-FFF2-40B4-BE49-F238E27FC236}">
                    <a16:creationId xmlns:a16="http://schemas.microsoft.com/office/drawing/2014/main" id="{04C88DE8-9092-47C1-BF90-792FC3B8598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723082" y="3485082"/>
                <a:ext cx="3372919" cy="3372919"/>
              </a:xfrm>
              <a:prstGeom prst="line">
                <a:avLst/>
              </a:prstGeom>
              <a:noFill/>
              <a:ln w="76200" cap="flat" cmpd="sng" algn="ctr">
                <a:solidFill>
                  <a:srgbClr val="2C3E50"/>
                </a:solidFill>
                <a:prstDash val="solid"/>
                <a:tailEnd type="triangle"/>
              </a:ln>
              <a:effectLst/>
            </p:spPr>
          </p:cxnSp>
        </p:grpSp>
        <p:grpSp>
          <p:nvGrpSpPr>
            <p:cNvPr id="151" name="Group 150">
              <a:extLst>
                <a:ext uri="{FF2B5EF4-FFF2-40B4-BE49-F238E27FC236}">
                  <a16:creationId xmlns:a16="http://schemas.microsoft.com/office/drawing/2014/main" id="{0BCE8957-BC9B-4396-89CF-795953C0604B}"/>
                </a:ext>
              </a:extLst>
            </p:cNvPr>
            <p:cNvGrpSpPr/>
            <p:nvPr/>
          </p:nvGrpSpPr>
          <p:grpSpPr>
            <a:xfrm>
              <a:off x="2296450" y="3066435"/>
              <a:ext cx="2276859" cy="2934316"/>
              <a:chOff x="3061933" y="2945579"/>
              <a:chExt cx="3035812" cy="3912421"/>
            </a:xfrm>
          </p:grpSpPr>
          <p:sp>
            <p:nvSpPr>
              <p:cNvPr id="152" name="Freeform: Shape 151">
                <a:extLst>
                  <a:ext uri="{FF2B5EF4-FFF2-40B4-BE49-F238E27FC236}">
                    <a16:creationId xmlns:a16="http://schemas.microsoft.com/office/drawing/2014/main" id="{4ED973B9-1FB4-4602-81FE-21BEEEA8A9E3}"/>
                  </a:ext>
                </a:extLst>
              </p:cNvPr>
              <p:cNvSpPr/>
              <p:nvPr/>
            </p:nvSpPr>
            <p:spPr>
              <a:xfrm>
                <a:off x="3061933" y="3822192"/>
                <a:ext cx="3035812" cy="3035806"/>
              </a:xfrm>
              <a:custGeom>
                <a:avLst/>
                <a:gdLst>
                  <a:gd name="connsiteX0" fmla="*/ 1742440 w 1742443"/>
                  <a:gd name="connsiteY0" fmla="*/ 0 h 1742440"/>
                  <a:gd name="connsiteX1" fmla="*/ 1742443 w 1742443"/>
                  <a:gd name="connsiteY1" fmla="*/ 0 h 1742440"/>
                  <a:gd name="connsiteX2" fmla="*/ 1742443 w 1742443"/>
                  <a:gd name="connsiteY2" fmla="*/ 1742440 h 1742440"/>
                  <a:gd name="connsiteX3" fmla="*/ 0 w 1742443"/>
                  <a:gd name="connsiteY3" fmla="*/ 1742440 h 1742440"/>
                  <a:gd name="connsiteX4" fmla="*/ 1742440 w 1742443"/>
                  <a:gd name="connsiteY4" fmla="*/ 0 h 17424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42443" h="1742440">
                    <a:moveTo>
                      <a:pt x="1742440" y="0"/>
                    </a:moveTo>
                    <a:lnTo>
                      <a:pt x="1742443" y="0"/>
                    </a:lnTo>
                    <a:lnTo>
                      <a:pt x="1742443" y="1742440"/>
                    </a:lnTo>
                    <a:lnTo>
                      <a:pt x="0" y="1742440"/>
                    </a:lnTo>
                    <a:cubicBezTo>
                      <a:pt x="0" y="780117"/>
                      <a:pt x="780117" y="0"/>
                      <a:pt x="1742440" y="0"/>
                    </a:cubicBezTo>
                    <a:close/>
                  </a:path>
                </a:pathLst>
              </a:custGeom>
              <a:solidFill>
                <a:srgbClr val="2980B9"/>
              </a:solidFill>
              <a:ln w="25400" cap="flat" cmpd="sng" algn="ctr">
                <a:noFill/>
                <a:prstDash val="solid"/>
              </a:ln>
              <a:effectLst>
                <a:outerShdw blurRad="203200" dist="114300" dir="9600000" algn="br" rotWithShape="0">
                  <a:prstClr val="black">
                    <a:alpha val="40000"/>
                  </a:prstClr>
                </a:outerShdw>
              </a:effectLst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0" b="0" i="0" u="none" strike="noStrike" kern="0" cap="none" spc="0" normalizeH="0" baseline="0" noProof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cxnSp>
            <p:nvCxnSpPr>
              <p:cNvPr id="153" name="Straight Connector 152">
                <a:extLst>
                  <a:ext uri="{FF2B5EF4-FFF2-40B4-BE49-F238E27FC236}">
                    <a16:creationId xmlns:a16="http://schemas.microsoft.com/office/drawing/2014/main" id="{224F2D66-63A5-4045-AA38-C111B5C24FE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96000" y="2945579"/>
                <a:ext cx="0" cy="3912421"/>
              </a:xfrm>
              <a:prstGeom prst="line">
                <a:avLst/>
              </a:prstGeom>
              <a:noFill/>
              <a:ln w="76200" cap="flat" cmpd="sng" algn="ctr">
                <a:solidFill>
                  <a:srgbClr val="2980B9"/>
                </a:solidFill>
                <a:prstDash val="solid"/>
                <a:headEnd type="triangle"/>
                <a:tailEnd type="none"/>
              </a:ln>
              <a:effectLst/>
            </p:spPr>
          </p:cxnSp>
        </p:grpSp>
        <p:grpSp>
          <p:nvGrpSpPr>
            <p:cNvPr id="154" name="Group 153">
              <a:extLst>
                <a:ext uri="{FF2B5EF4-FFF2-40B4-BE49-F238E27FC236}">
                  <a16:creationId xmlns:a16="http://schemas.microsoft.com/office/drawing/2014/main" id="{B26E8300-5C2D-4F40-81D9-76BBD7EF54F3}"/>
                </a:ext>
              </a:extLst>
            </p:cNvPr>
            <p:cNvGrpSpPr/>
            <p:nvPr/>
          </p:nvGrpSpPr>
          <p:grpSpPr>
            <a:xfrm>
              <a:off x="2948144" y="4375588"/>
              <a:ext cx="3247714" cy="1625162"/>
              <a:chOff x="3930858" y="4691116"/>
              <a:chExt cx="4330285" cy="2166883"/>
            </a:xfrm>
          </p:grpSpPr>
          <p:sp>
            <p:nvSpPr>
              <p:cNvPr id="155" name="Freeform: Shape 154">
                <a:extLst>
                  <a:ext uri="{FF2B5EF4-FFF2-40B4-BE49-F238E27FC236}">
                    <a16:creationId xmlns:a16="http://schemas.microsoft.com/office/drawing/2014/main" id="{A2A4B2DB-D7A3-4927-A654-316B4B2A5701}"/>
                  </a:ext>
                </a:extLst>
              </p:cNvPr>
              <p:cNvSpPr/>
              <p:nvPr/>
            </p:nvSpPr>
            <p:spPr>
              <a:xfrm>
                <a:off x="3930858" y="4691116"/>
                <a:ext cx="3699141" cy="2166882"/>
              </a:xfrm>
              <a:custGeom>
                <a:avLst/>
                <a:gdLst>
                  <a:gd name="connsiteX0" fmla="*/ 1243709 w 2123169"/>
                  <a:gd name="connsiteY0" fmla="*/ 0 h 1243710"/>
                  <a:gd name="connsiteX1" fmla="*/ 2123145 w 2123169"/>
                  <a:gd name="connsiteY1" fmla="*/ 364275 h 1243710"/>
                  <a:gd name="connsiteX2" fmla="*/ 2123169 w 2123169"/>
                  <a:gd name="connsiteY2" fmla="*/ 364301 h 1243710"/>
                  <a:gd name="connsiteX3" fmla="*/ 1243712 w 2123169"/>
                  <a:gd name="connsiteY3" fmla="*/ 1243710 h 1243710"/>
                  <a:gd name="connsiteX4" fmla="*/ 0 w 2123169"/>
                  <a:gd name="connsiteY4" fmla="*/ 1243710 h 1243710"/>
                  <a:gd name="connsiteX5" fmla="*/ 1243709 w 2123169"/>
                  <a:gd name="connsiteY5" fmla="*/ 0 h 12437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123169" h="1243710">
                    <a:moveTo>
                      <a:pt x="1243709" y="0"/>
                    </a:moveTo>
                    <a:cubicBezTo>
                      <a:pt x="1587150" y="0"/>
                      <a:pt x="1898078" y="139207"/>
                      <a:pt x="2123145" y="364275"/>
                    </a:cubicBezTo>
                    <a:lnTo>
                      <a:pt x="2123169" y="364301"/>
                    </a:lnTo>
                    <a:lnTo>
                      <a:pt x="1243712" y="1243710"/>
                    </a:lnTo>
                    <a:lnTo>
                      <a:pt x="0" y="1243710"/>
                    </a:lnTo>
                    <a:cubicBezTo>
                      <a:pt x="0" y="556828"/>
                      <a:pt x="556827" y="0"/>
                      <a:pt x="1243709" y="0"/>
                    </a:cubicBezTo>
                    <a:close/>
                  </a:path>
                </a:pathLst>
              </a:custGeom>
              <a:solidFill>
                <a:srgbClr val="16A085"/>
              </a:solidFill>
              <a:ln w="25400" cap="flat" cmpd="sng" algn="ctr">
                <a:noFill/>
                <a:prstDash val="solid"/>
              </a:ln>
              <a:effectLst>
                <a:outerShdw blurRad="203200" dist="114300" dir="10800000" algn="br" rotWithShape="0">
                  <a:prstClr val="black">
                    <a:alpha val="40000"/>
                  </a:prstClr>
                </a:outerShdw>
              </a:effectLst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0" b="0" i="0" u="none" strike="noStrike" kern="0" cap="none" spc="0" normalizeH="0" baseline="0" noProof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cxnSp>
            <p:nvCxnSpPr>
              <p:cNvPr id="156" name="Straight Connector 155">
                <a:extLst>
                  <a:ext uri="{FF2B5EF4-FFF2-40B4-BE49-F238E27FC236}">
                    <a16:creationId xmlns:a16="http://schemas.microsoft.com/office/drawing/2014/main" id="{26AC6777-F136-48C2-B1D5-F91DA50EE9F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107902" y="4695453"/>
                <a:ext cx="2153241" cy="2162546"/>
              </a:xfrm>
              <a:prstGeom prst="line">
                <a:avLst/>
              </a:prstGeom>
              <a:noFill/>
              <a:ln w="76200" cap="flat" cmpd="sng" algn="ctr">
                <a:solidFill>
                  <a:srgbClr val="16A085"/>
                </a:solidFill>
                <a:prstDash val="solid"/>
                <a:headEnd type="none"/>
                <a:tailEnd type="triangle"/>
              </a:ln>
              <a:effectLst/>
            </p:spPr>
          </p:cxnSp>
        </p:grpSp>
        <p:grpSp>
          <p:nvGrpSpPr>
            <p:cNvPr id="157" name="Group 156">
              <a:extLst>
                <a:ext uri="{FF2B5EF4-FFF2-40B4-BE49-F238E27FC236}">
                  <a16:creationId xmlns:a16="http://schemas.microsoft.com/office/drawing/2014/main" id="{C415730D-0589-469D-AF39-A1CEC634C8E7}"/>
                </a:ext>
              </a:extLst>
            </p:cNvPr>
            <p:cNvGrpSpPr/>
            <p:nvPr/>
          </p:nvGrpSpPr>
          <p:grpSpPr>
            <a:xfrm>
              <a:off x="3597509" y="5024953"/>
              <a:ext cx="2603501" cy="975797"/>
              <a:chOff x="4796679" y="5556938"/>
              <a:chExt cx="3471334" cy="1301062"/>
            </a:xfrm>
          </p:grpSpPr>
          <p:sp>
            <p:nvSpPr>
              <p:cNvPr id="158" name="Freeform: Shape 157">
                <a:extLst>
                  <a:ext uri="{FF2B5EF4-FFF2-40B4-BE49-F238E27FC236}">
                    <a16:creationId xmlns:a16="http://schemas.microsoft.com/office/drawing/2014/main" id="{A4006DCC-80F0-4E81-9E19-B17813522D12}"/>
                  </a:ext>
                </a:extLst>
              </p:cNvPr>
              <p:cNvSpPr/>
              <p:nvPr/>
            </p:nvSpPr>
            <p:spPr>
              <a:xfrm>
                <a:off x="4796679" y="5556938"/>
                <a:ext cx="2602121" cy="1301060"/>
              </a:xfrm>
              <a:custGeom>
                <a:avLst/>
                <a:gdLst>
                  <a:gd name="connsiteX0" fmla="*/ 746760 w 1493520"/>
                  <a:gd name="connsiteY0" fmla="*/ 0 h 746760"/>
                  <a:gd name="connsiteX1" fmla="*/ 1493520 w 1493520"/>
                  <a:gd name="connsiteY1" fmla="*/ 746760 h 746760"/>
                  <a:gd name="connsiteX2" fmla="*/ 0 w 1493520"/>
                  <a:gd name="connsiteY2" fmla="*/ 746760 h 746760"/>
                  <a:gd name="connsiteX3" fmla="*/ 746760 w 1493520"/>
                  <a:gd name="connsiteY3" fmla="*/ 0 h 7467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93520" h="746760">
                    <a:moveTo>
                      <a:pt x="746760" y="0"/>
                    </a:moveTo>
                    <a:cubicBezTo>
                      <a:pt x="1159184" y="0"/>
                      <a:pt x="1493520" y="334336"/>
                      <a:pt x="1493520" y="746760"/>
                    </a:cubicBezTo>
                    <a:lnTo>
                      <a:pt x="0" y="746760"/>
                    </a:lnTo>
                    <a:cubicBezTo>
                      <a:pt x="0" y="334336"/>
                      <a:pt x="334336" y="0"/>
                      <a:pt x="746760" y="0"/>
                    </a:cubicBezTo>
                    <a:close/>
                  </a:path>
                </a:pathLst>
              </a:custGeom>
              <a:solidFill>
                <a:srgbClr val="F39C12"/>
              </a:solidFill>
              <a:ln w="25400" cap="flat" cmpd="sng" algn="ctr">
                <a:noFill/>
                <a:prstDash val="solid"/>
              </a:ln>
              <a:effectLst>
                <a:outerShdw blurRad="203200" dist="114300" dir="11400000" algn="br" rotWithShape="0">
                  <a:prstClr val="black">
                    <a:alpha val="40000"/>
                  </a:prstClr>
                </a:outerShdw>
              </a:effectLst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0" b="0" i="0" u="none" strike="noStrike" kern="0" cap="none" spc="0" normalizeH="0" baseline="0" noProof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cxnSp>
            <p:nvCxnSpPr>
              <p:cNvPr id="159" name="Straight Arrow Connector 158">
                <a:extLst>
                  <a:ext uri="{FF2B5EF4-FFF2-40B4-BE49-F238E27FC236}">
                    <a16:creationId xmlns:a16="http://schemas.microsoft.com/office/drawing/2014/main" id="{C315B5C8-1B5C-4633-A3BD-B05D606DEF1B}"/>
                  </a:ext>
                </a:extLst>
              </p:cNvPr>
              <p:cNvCxnSpPr>
                <a:cxnSpLocks/>
                <a:stCxn id="155" idx="3"/>
                <a:endCxn id="145" idx="1"/>
              </p:cNvCxnSpPr>
              <p:nvPr/>
            </p:nvCxnSpPr>
            <p:spPr>
              <a:xfrm>
                <a:off x="6097744" y="6857998"/>
                <a:ext cx="2170269" cy="2"/>
              </a:xfrm>
              <a:prstGeom prst="straightConnector1">
                <a:avLst/>
              </a:prstGeom>
              <a:noFill/>
              <a:ln w="76200" cap="flat" cmpd="sng" algn="ctr">
                <a:solidFill>
                  <a:srgbClr val="F39C12"/>
                </a:solidFill>
                <a:prstDash val="solid"/>
                <a:headEnd type="none"/>
                <a:tailEnd type="triangle"/>
              </a:ln>
              <a:effectLst/>
            </p:spPr>
          </p:cxnSp>
        </p:grp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FCF7560E-1E4D-4F01-9449-28ADA9997C29}"/>
                </a:ext>
              </a:extLst>
            </p:cNvPr>
            <p:cNvSpPr/>
            <p:nvPr/>
          </p:nvSpPr>
          <p:spPr>
            <a:xfrm>
              <a:off x="4247460" y="5674904"/>
              <a:ext cx="651691" cy="325845"/>
            </a:xfrm>
            <a:custGeom>
              <a:avLst/>
              <a:gdLst>
                <a:gd name="connsiteX0" fmla="*/ 249364 w 498728"/>
                <a:gd name="connsiteY0" fmla="*/ 0 h 249364"/>
                <a:gd name="connsiteX1" fmla="*/ 498728 w 498728"/>
                <a:gd name="connsiteY1" fmla="*/ 249364 h 249364"/>
                <a:gd name="connsiteX2" fmla="*/ 0 w 498728"/>
                <a:gd name="connsiteY2" fmla="*/ 249364 h 249364"/>
                <a:gd name="connsiteX3" fmla="*/ 249364 w 498728"/>
                <a:gd name="connsiteY3" fmla="*/ 0 h 249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8728" h="249364">
                  <a:moveTo>
                    <a:pt x="249364" y="0"/>
                  </a:moveTo>
                  <a:cubicBezTo>
                    <a:pt x="387084" y="0"/>
                    <a:pt x="498728" y="111644"/>
                    <a:pt x="498728" y="249364"/>
                  </a:cubicBezTo>
                  <a:lnTo>
                    <a:pt x="0" y="249364"/>
                  </a:lnTo>
                  <a:cubicBezTo>
                    <a:pt x="0" y="111644"/>
                    <a:pt x="111644" y="0"/>
                    <a:pt x="249364" y="0"/>
                  </a:cubicBezTo>
                  <a:close/>
                </a:path>
              </a:pathLst>
            </a:custGeom>
            <a:solidFill>
              <a:srgbClr val="95A5A6"/>
            </a:solidFill>
            <a:ln w="25400" cap="flat" cmpd="sng" algn="ctr">
              <a:noFill/>
              <a:prstDash val="solid"/>
            </a:ln>
            <a:effectLst>
              <a:outerShdw blurRad="101600" dist="63500" dir="11400000" algn="br" rotWithShape="0">
                <a:prstClr val="black">
                  <a:alpha val="30000"/>
                </a:prstClr>
              </a:outerShdw>
            </a:effectLst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1" name="TextBox 160">
              <a:extLst>
                <a:ext uri="{FF2B5EF4-FFF2-40B4-BE49-F238E27FC236}">
                  <a16:creationId xmlns:a16="http://schemas.microsoft.com/office/drawing/2014/main" id="{171E34DC-2809-4AE1-9AED-6304EEB7E300}"/>
                </a:ext>
              </a:extLst>
            </p:cNvPr>
            <p:cNvSpPr txBox="1"/>
            <p:nvPr/>
          </p:nvSpPr>
          <p:spPr>
            <a:xfrm>
              <a:off x="5016536" y="5544731"/>
              <a:ext cx="387569" cy="42678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</a:rPr>
                <a:t>04</a:t>
              </a:r>
            </a:p>
          </p:txBody>
        </p:sp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8133D701-444B-4200-9A87-1CE1E31EAC99}"/>
                </a:ext>
              </a:extLst>
            </p:cNvPr>
            <p:cNvSpPr txBox="1"/>
            <p:nvPr/>
          </p:nvSpPr>
          <p:spPr>
            <a:xfrm>
              <a:off x="4992967" y="4660937"/>
              <a:ext cx="387569" cy="42678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</a:rPr>
                <a:t>03</a:t>
              </a:r>
            </a:p>
          </p:txBody>
        </p:sp>
        <p:sp>
          <p:nvSpPr>
            <p:cNvPr id="163" name="TextBox 162">
              <a:extLst>
                <a:ext uri="{FF2B5EF4-FFF2-40B4-BE49-F238E27FC236}">
                  <a16:creationId xmlns:a16="http://schemas.microsoft.com/office/drawing/2014/main" id="{FE07A46D-3E85-4106-AD31-649C4418B2F7}"/>
                </a:ext>
              </a:extLst>
            </p:cNvPr>
            <p:cNvSpPr txBox="1"/>
            <p:nvPr/>
          </p:nvSpPr>
          <p:spPr>
            <a:xfrm>
              <a:off x="4032412" y="3878567"/>
              <a:ext cx="387569" cy="42678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</a:rPr>
                <a:t>02</a:t>
              </a:r>
            </a:p>
          </p:txBody>
        </p:sp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01022170-6A66-4157-8B87-EB8DCE8FB998}"/>
                </a:ext>
              </a:extLst>
            </p:cNvPr>
            <p:cNvSpPr txBox="1"/>
            <p:nvPr/>
          </p:nvSpPr>
          <p:spPr>
            <a:xfrm>
              <a:off x="2302648" y="4196737"/>
              <a:ext cx="387569" cy="42678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</a:rPr>
                <a:t>01</a:t>
              </a:r>
            </a:p>
          </p:txBody>
        </p:sp>
        <p:grpSp>
          <p:nvGrpSpPr>
            <p:cNvPr id="165" name="Group 164">
              <a:extLst>
                <a:ext uri="{FF2B5EF4-FFF2-40B4-BE49-F238E27FC236}">
                  <a16:creationId xmlns:a16="http://schemas.microsoft.com/office/drawing/2014/main" id="{D0BC3917-9731-4013-BA6B-16868266684B}"/>
                </a:ext>
              </a:extLst>
            </p:cNvPr>
            <p:cNvGrpSpPr/>
            <p:nvPr/>
          </p:nvGrpSpPr>
          <p:grpSpPr>
            <a:xfrm>
              <a:off x="2676497" y="1306614"/>
              <a:ext cx="4269552" cy="2111641"/>
              <a:chOff x="3559725" y="1362153"/>
              <a:chExt cx="5692734" cy="2815522"/>
            </a:xfrm>
          </p:grpSpPr>
          <p:sp>
            <p:nvSpPr>
              <p:cNvPr id="166" name="TextBox 165">
                <a:extLst>
                  <a:ext uri="{FF2B5EF4-FFF2-40B4-BE49-F238E27FC236}">
                    <a16:creationId xmlns:a16="http://schemas.microsoft.com/office/drawing/2014/main" id="{58226F0C-FAFC-42E7-98CB-9243CA96608F}"/>
                  </a:ext>
                </a:extLst>
              </p:cNvPr>
              <p:cNvSpPr txBox="1"/>
              <p:nvPr/>
            </p:nvSpPr>
            <p:spPr>
              <a:xfrm>
                <a:off x="4690598" y="1362153"/>
                <a:ext cx="2816731" cy="793223"/>
              </a:xfrm>
              <a:prstGeom prst="rect">
                <a:avLst/>
              </a:prstGeom>
              <a:noFill/>
            </p:spPr>
            <p:txBody>
              <a:bodyPr wrap="none" rtlCol="0" anchor="b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1" i="0" u="none" strike="noStrike" kern="0" cap="all" spc="0" normalizeH="0" baseline="0" noProof="1">
                    <a:ln>
                      <a:noFill/>
                    </a:ln>
                    <a:solidFill>
                      <a:srgbClr val="2C3E50"/>
                    </a:solidFill>
                    <a:effectLst/>
                    <a:uLnTx/>
                    <a:uFillTx/>
                  </a:rPr>
                  <a:t>INSTANSI PEMBINA</a:t>
                </a: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1" i="0" u="none" strike="noStrike" kern="0" cap="all" spc="0" normalizeH="0" baseline="0" noProof="1">
                    <a:ln>
                      <a:noFill/>
                    </a:ln>
                    <a:solidFill>
                      <a:srgbClr val="2C3E50"/>
                    </a:solidFill>
                    <a:effectLst/>
                    <a:uLnTx/>
                    <a:uFillTx/>
                  </a:rPr>
                  <a:t>(Sekretariat jenderal)</a:t>
                </a:r>
              </a:p>
            </p:txBody>
          </p:sp>
          <p:sp>
            <p:nvSpPr>
              <p:cNvPr id="167" name="Rectangle 166">
                <a:extLst>
                  <a:ext uri="{FF2B5EF4-FFF2-40B4-BE49-F238E27FC236}">
                    <a16:creationId xmlns:a16="http://schemas.microsoft.com/office/drawing/2014/main" id="{19CABBC1-963D-4DF8-84EC-2A0A2908235F}"/>
                  </a:ext>
                </a:extLst>
              </p:cNvPr>
              <p:cNvSpPr/>
              <p:nvPr/>
            </p:nvSpPr>
            <p:spPr>
              <a:xfrm>
                <a:off x="3559725" y="2142884"/>
                <a:ext cx="5692734" cy="20347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+mj-lt"/>
                  <a:buAutoNum type="arabicPeriod"/>
                </a:pPr>
                <a:r>
                  <a:rPr lang="en-US" sz="1600" b="1" dirty="0" err="1">
                    <a:solidFill>
                      <a:prstClr val="black"/>
                    </a:solidFill>
                  </a:rPr>
                  <a:t>Administrasi</a:t>
                </a:r>
                <a:r>
                  <a:rPr lang="en-US" sz="1600" b="1" dirty="0">
                    <a:solidFill>
                      <a:prstClr val="black"/>
                    </a:solidFill>
                  </a:rPr>
                  <a:t> </a:t>
                </a:r>
                <a:r>
                  <a:rPr lang="en-US" sz="1600" b="1" dirty="0" err="1">
                    <a:solidFill>
                      <a:prstClr val="black"/>
                    </a:solidFill>
                  </a:rPr>
                  <a:t>Kepegawaian</a:t>
                </a:r>
                <a:r>
                  <a:rPr lang="en-US" sz="1600" b="1" dirty="0">
                    <a:solidFill>
                      <a:prstClr val="black"/>
                    </a:solidFill>
                  </a:rPr>
                  <a:t>: </a:t>
                </a:r>
                <a:r>
                  <a:rPr lang="en-US" sz="1600" dirty="0" err="1">
                    <a:solidFill>
                      <a:prstClr val="black"/>
                    </a:solidFill>
                  </a:rPr>
                  <a:t>Penerbitan</a:t>
                </a:r>
                <a:r>
                  <a:rPr lang="en-US" sz="1600" dirty="0">
                    <a:solidFill>
                      <a:prstClr val="black"/>
                    </a:solidFill>
                  </a:rPr>
                  <a:t> SK </a:t>
                </a:r>
                <a:r>
                  <a:rPr lang="en-US" sz="1600" dirty="0" err="1">
                    <a:solidFill>
                      <a:prstClr val="black"/>
                    </a:solidFill>
                  </a:rPr>
                  <a:t>Pengangkatan</a:t>
                </a:r>
                <a:r>
                  <a:rPr lang="en-US" sz="1600" dirty="0">
                    <a:solidFill>
                      <a:prstClr val="black"/>
                    </a:solidFill>
                  </a:rPr>
                  <a:t>, </a:t>
                </a:r>
                <a:r>
                  <a:rPr lang="en-US" sz="1600" dirty="0" err="1">
                    <a:solidFill>
                      <a:prstClr val="black"/>
                    </a:solidFill>
                  </a:rPr>
                  <a:t>Kenaikan</a:t>
                </a:r>
                <a:r>
                  <a:rPr lang="en-US" sz="1600" dirty="0">
                    <a:solidFill>
                      <a:prstClr val="black"/>
                    </a:solidFill>
                  </a:rPr>
                  <a:t> </a:t>
                </a:r>
                <a:r>
                  <a:rPr lang="en-US" sz="1600" dirty="0" err="1">
                    <a:solidFill>
                      <a:prstClr val="black"/>
                    </a:solidFill>
                  </a:rPr>
                  <a:t>Jenjang</a:t>
                </a:r>
                <a:endParaRPr lang="en-US" sz="1600" dirty="0">
                  <a:solidFill>
                    <a:prstClr val="black"/>
                  </a:solidFill>
                </a:endParaRP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sz="1600" b="1" dirty="0" err="1">
                    <a:solidFill>
                      <a:prstClr val="black"/>
                    </a:solidFill>
                  </a:rPr>
                  <a:t>Pembinaan</a:t>
                </a:r>
                <a:r>
                  <a:rPr lang="en-US" sz="1600" b="1" dirty="0">
                    <a:solidFill>
                      <a:prstClr val="black"/>
                    </a:solidFill>
                  </a:rPr>
                  <a:t> dan </a:t>
                </a:r>
                <a:r>
                  <a:rPr lang="en-US" sz="1600" b="1" dirty="0" err="1">
                    <a:solidFill>
                      <a:prstClr val="black"/>
                    </a:solidFill>
                  </a:rPr>
                  <a:t>pengembangan</a:t>
                </a:r>
                <a:r>
                  <a:rPr lang="en-US" sz="1600" b="1" dirty="0">
                    <a:solidFill>
                      <a:prstClr val="black"/>
                    </a:solidFill>
                  </a:rPr>
                  <a:t> JF:</a:t>
                </a:r>
              </a:p>
              <a:p>
                <a:pPr marL="352425" defTabSz="342900"/>
                <a:r>
                  <a:rPr lang="en-US" sz="1600" dirty="0" err="1">
                    <a:solidFill>
                      <a:prstClr val="black"/>
                    </a:solidFill>
                  </a:rPr>
                  <a:t>Diklat</a:t>
                </a:r>
                <a:r>
                  <a:rPr lang="en-US" sz="1600" dirty="0">
                    <a:solidFill>
                      <a:prstClr val="black"/>
                    </a:solidFill>
                  </a:rPr>
                  <a:t> </a:t>
                </a:r>
                <a:r>
                  <a:rPr lang="en-US" sz="1600" dirty="0" err="1">
                    <a:solidFill>
                      <a:prstClr val="black"/>
                    </a:solidFill>
                  </a:rPr>
                  <a:t>Pembentukan</a:t>
                </a:r>
                <a:r>
                  <a:rPr lang="en-US" sz="1600" dirty="0">
                    <a:solidFill>
                      <a:prstClr val="black"/>
                    </a:solidFill>
                  </a:rPr>
                  <a:t>, </a:t>
                </a:r>
                <a:r>
                  <a:rPr lang="en-US" sz="1600" dirty="0" err="1">
                    <a:solidFill>
                      <a:prstClr val="black"/>
                    </a:solidFill>
                  </a:rPr>
                  <a:t>Penjenjangan</a:t>
                </a:r>
                <a:r>
                  <a:rPr lang="en-US" sz="1600" dirty="0">
                    <a:solidFill>
                      <a:prstClr val="black"/>
                    </a:solidFill>
                  </a:rPr>
                  <a:t>, , </a:t>
                </a:r>
                <a:r>
                  <a:rPr lang="en-US" sz="1600" dirty="0" err="1">
                    <a:solidFill>
                      <a:prstClr val="black"/>
                    </a:solidFill>
                  </a:rPr>
                  <a:t>Pembinaan</a:t>
                </a:r>
                <a:r>
                  <a:rPr lang="en-US" sz="1600" dirty="0">
                    <a:solidFill>
                      <a:prstClr val="black"/>
                    </a:solidFill>
                  </a:rPr>
                  <a:t> </a:t>
                </a:r>
                <a:r>
                  <a:rPr lang="en-US" sz="1600" dirty="0" err="1">
                    <a:solidFill>
                      <a:prstClr val="black"/>
                    </a:solidFill>
                  </a:rPr>
                  <a:t>Penilaian</a:t>
                </a:r>
                <a:r>
                  <a:rPr lang="en-US" sz="1600" dirty="0">
                    <a:solidFill>
                      <a:prstClr val="black"/>
                    </a:solidFill>
                  </a:rPr>
                  <a:t> Angka </a:t>
                </a:r>
                <a:r>
                  <a:rPr lang="en-US" sz="1600" dirty="0" err="1">
                    <a:solidFill>
                      <a:prstClr val="black"/>
                    </a:solidFill>
                  </a:rPr>
                  <a:t>Kredit</a:t>
                </a:r>
                <a:r>
                  <a:rPr lang="en-US" sz="1600" dirty="0">
                    <a:solidFill>
                      <a:prstClr val="black"/>
                    </a:solidFill>
                  </a:rPr>
                  <a:t>, uji </a:t>
                </a:r>
                <a:r>
                  <a:rPr lang="en-US" sz="1600" dirty="0" err="1">
                    <a:solidFill>
                      <a:prstClr val="black"/>
                    </a:solidFill>
                  </a:rPr>
                  <a:t>kompetensi</a:t>
                </a:r>
                <a:r>
                  <a:rPr lang="en-US" sz="1600" dirty="0">
                    <a:solidFill>
                      <a:prstClr val="black"/>
                    </a:solidFill>
                  </a:rPr>
                  <a:t>, </a:t>
                </a:r>
                <a:r>
                  <a:rPr lang="en-US" sz="1600" dirty="0" err="1">
                    <a:solidFill>
                      <a:prstClr val="black"/>
                    </a:solidFill>
                  </a:rPr>
                  <a:t>Pengembangan</a:t>
                </a:r>
                <a:r>
                  <a:rPr lang="en-US" sz="1600" dirty="0">
                    <a:solidFill>
                      <a:prstClr val="black"/>
                    </a:solidFill>
                  </a:rPr>
                  <a:t> </a:t>
                </a:r>
                <a:r>
                  <a:rPr lang="en-US" sz="1600" dirty="0" err="1">
                    <a:solidFill>
                      <a:prstClr val="black"/>
                    </a:solidFill>
                  </a:rPr>
                  <a:t>Kompetensi</a:t>
                </a:r>
                <a:endParaRPr lang="en-US" sz="1600" dirty="0">
                  <a:solidFill>
                    <a:prstClr val="black"/>
                  </a:solidFill>
                </a:endParaRPr>
              </a:p>
              <a:p>
                <a:pPr marL="352425" marR="0" lvl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i="0" u="none" strike="noStrike" kern="0" cap="none" spc="0" normalizeH="0" baseline="0" noProof="1">
                    <a:ln>
                      <a:noFill/>
                    </a:ln>
                    <a:solidFill>
                      <a:srgbClr val="95A5A6"/>
                    </a:solidFill>
                    <a:effectLst/>
                    <a:uLnTx/>
                    <a:uFillTx/>
                  </a:rPr>
                  <a:t> </a:t>
                </a: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i="0" u="none" strike="noStrike" kern="0" cap="none" spc="0" normalizeH="0" baseline="0" noProof="1">
                  <a:ln>
                    <a:noFill/>
                  </a:ln>
                  <a:solidFill>
                    <a:srgbClr val="95A5A6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168" name="Group 167">
              <a:extLst>
                <a:ext uri="{FF2B5EF4-FFF2-40B4-BE49-F238E27FC236}">
                  <a16:creationId xmlns:a16="http://schemas.microsoft.com/office/drawing/2014/main" id="{BC0C20AA-D2EE-4B77-999D-BAB521BDD55E}"/>
                </a:ext>
              </a:extLst>
            </p:cNvPr>
            <p:cNvGrpSpPr/>
            <p:nvPr/>
          </p:nvGrpSpPr>
          <p:grpSpPr>
            <a:xfrm>
              <a:off x="-189827" y="2292451"/>
              <a:ext cx="2422965" cy="2608316"/>
              <a:chOff x="-4012049" y="4144279"/>
              <a:chExt cx="3230616" cy="3477752"/>
            </a:xfrm>
          </p:grpSpPr>
          <p:sp>
            <p:nvSpPr>
              <p:cNvPr id="169" name="TextBox 168">
                <a:extLst>
                  <a:ext uri="{FF2B5EF4-FFF2-40B4-BE49-F238E27FC236}">
                    <a16:creationId xmlns:a16="http://schemas.microsoft.com/office/drawing/2014/main" id="{2BA35369-A2EE-4282-A3C1-BFEBFC6A2D22}"/>
                  </a:ext>
                </a:extLst>
              </p:cNvPr>
              <p:cNvSpPr txBox="1"/>
              <p:nvPr/>
            </p:nvSpPr>
            <p:spPr>
              <a:xfrm>
                <a:off x="-4012049" y="4144279"/>
                <a:ext cx="3230616" cy="793223"/>
              </a:xfrm>
              <a:prstGeom prst="rect">
                <a:avLst/>
              </a:prstGeom>
              <a:noFill/>
            </p:spPr>
            <p:txBody>
              <a:bodyPr wrap="square" rtlCol="0" anchor="b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2000" b="1" kern="0" cap="all" noProof="1">
                    <a:solidFill>
                      <a:srgbClr val="2980B9"/>
                    </a:solidFill>
                  </a:rPr>
                  <a:t>Instansi Pembina 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2000" b="1" kern="0" cap="all" noProof="1">
                    <a:solidFill>
                      <a:srgbClr val="2980B9"/>
                    </a:solidFill>
                  </a:rPr>
                  <a:t>(unit Pembina)</a:t>
                </a:r>
                <a:endParaRPr kumimoji="0" lang="en-US" sz="2000" b="1" i="0" u="none" strike="noStrike" kern="0" cap="all" spc="0" normalizeH="0" baseline="0" noProof="1">
                  <a:ln>
                    <a:noFill/>
                  </a:ln>
                  <a:solidFill>
                    <a:srgbClr val="2980B9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0" name="Rectangle 169">
                <a:extLst>
                  <a:ext uri="{FF2B5EF4-FFF2-40B4-BE49-F238E27FC236}">
                    <a16:creationId xmlns:a16="http://schemas.microsoft.com/office/drawing/2014/main" id="{6314F7D7-B5C8-4C2A-B775-3E18D2DB7A6F}"/>
                  </a:ext>
                </a:extLst>
              </p:cNvPr>
              <p:cNvSpPr/>
              <p:nvPr/>
            </p:nvSpPr>
            <p:spPr>
              <a:xfrm>
                <a:off x="-3308160" y="5035437"/>
                <a:ext cx="1849373" cy="25865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 defTabSz="342900"/>
                <a:r>
                  <a:rPr lang="en-US" sz="1600" dirty="0" err="1">
                    <a:solidFill>
                      <a:prstClr val="black"/>
                    </a:solidFill>
                    <a:latin typeface="Calibri" panose="020F0502020204030204"/>
                  </a:rPr>
                  <a:t>Validasi</a:t>
                </a:r>
                <a:r>
                  <a:rPr lang="en-US" sz="1600" dirty="0">
                    <a:solidFill>
                      <a:prstClr val="black"/>
                    </a:solidFill>
                    <a:latin typeface="Calibri" panose="020F0502020204030204"/>
                  </a:rPr>
                  <a:t> </a:t>
                </a:r>
                <a:r>
                  <a:rPr lang="en-US" sz="1600" dirty="0" err="1">
                    <a:solidFill>
                      <a:prstClr val="black"/>
                    </a:solidFill>
                    <a:latin typeface="Calibri" panose="020F0502020204030204"/>
                  </a:rPr>
                  <a:t>Usulan</a:t>
                </a:r>
                <a:r>
                  <a:rPr lang="en-US" sz="1600" dirty="0">
                    <a:solidFill>
                      <a:prstClr val="black"/>
                    </a:solidFill>
                    <a:latin typeface="Calibri" panose="020F0502020204030204"/>
                  </a:rPr>
                  <a:t> </a:t>
                </a:r>
                <a:r>
                  <a:rPr lang="en-US" sz="1600" dirty="0" err="1">
                    <a:solidFill>
                      <a:prstClr val="black"/>
                    </a:solidFill>
                    <a:latin typeface="Calibri" panose="020F0502020204030204"/>
                  </a:rPr>
                  <a:t>Formasi</a:t>
                </a:r>
                <a:r>
                  <a:rPr lang="en-US" sz="1600" dirty="0">
                    <a:solidFill>
                      <a:prstClr val="black"/>
                    </a:solidFill>
                    <a:latin typeface="Calibri" panose="020F0502020204030204"/>
                  </a:rPr>
                  <a:t>, </a:t>
                </a:r>
                <a:r>
                  <a:rPr lang="en-US" sz="1600" dirty="0" err="1">
                    <a:solidFill>
                      <a:prstClr val="black"/>
                    </a:solidFill>
                    <a:latin typeface="Calibri" panose="020F0502020204030204"/>
                  </a:rPr>
                  <a:t>Penugasan</a:t>
                </a:r>
                <a:r>
                  <a:rPr lang="en-US" sz="1600" dirty="0">
                    <a:solidFill>
                      <a:prstClr val="black"/>
                    </a:solidFill>
                    <a:latin typeface="Calibri" panose="020F0502020204030204"/>
                  </a:rPr>
                  <a:t> </a:t>
                </a:r>
                <a:r>
                  <a:rPr lang="en-US" sz="1600" dirty="0" err="1">
                    <a:solidFill>
                      <a:prstClr val="black"/>
                    </a:solidFill>
                    <a:latin typeface="Calibri" panose="020F0502020204030204"/>
                  </a:rPr>
                  <a:t>Penempatan</a:t>
                </a:r>
                <a:r>
                  <a:rPr lang="id-ID" sz="1600" dirty="0">
                    <a:solidFill>
                      <a:prstClr val="black"/>
                    </a:solidFill>
                    <a:latin typeface="Calibri" panose="020F0502020204030204"/>
                  </a:rPr>
                  <a:t>,</a:t>
                </a:r>
                <a:r>
                  <a:rPr lang="en-ID" sz="1600" dirty="0">
                    <a:solidFill>
                      <a:prstClr val="black"/>
                    </a:solidFill>
                    <a:latin typeface="Calibri" panose="020F0502020204030204"/>
                  </a:rPr>
                  <a:t> </a:t>
                </a:r>
                <a:r>
                  <a:rPr lang="en-ID" sz="1600" dirty="0" err="1">
                    <a:solidFill>
                      <a:prstClr val="black"/>
                    </a:solidFill>
                    <a:latin typeface="Calibri" panose="020F0502020204030204"/>
                  </a:rPr>
                  <a:t>Penguatan</a:t>
                </a:r>
                <a:r>
                  <a:rPr lang="en-ID" sz="1600" dirty="0">
                    <a:solidFill>
                      <a:prstClr val="black"/>
                    </a:solidFill>
                    <a:latin typeface="Calibri" panose="020F0502020204030204"/>
                  </a:rPr>
                  <a:t> Peran, </a:t>
                </a:r>
                <a:r>
                  <a:rPr lang="en-US" sz="1600" dirty="0" err="1">
                    <a:solidFill>
                      <a:prstClr val="black"/>
                    </a:solidFill>
                    <a:latin typeface="Calibri" panose="020F0502020204030204"/>
                  </a:rPr>
                  <a:t>Penganggaran</a:t>
                </a:r>
                <a:r>
                  <a:rPr lang="en-US" sz="1600" dirty="0">
                    <a:solidFill>
                      <a:prstClr val="black"/>
                    </a:solidFill>
                    <a:latin typeface="Calibri" panose="020F0502020204030204"/>
                  </a:rPr>
                  <a:t> </a:t>
                </a:r>
                <a:r>
                  <a:rPr lang="en-US" sz="1600" dirty="0" err="1">
                    <a:solidFill>
                      <a:prstClr val="black"/>
                    </a:solidFill>
                    <a:latin typeface="Calibri" panose="020F0502020204030204"/>
                  </a:rPr>
                  <a:t>Tunjangan</a:t>
                </a:r>
                <a:r>
                  <a:rPr lang="en-US" sz="1600" dirty="0">
                    <a:solidFill>
                      <a:prstClr val="black"/>
                    </a:solidFill>
                    <a:latin typeface="Calibri" panose="020F0502020204030204"/>
                  </a:rPr>
                  <a:t> JF, Monitoring dan </a:t>
                </a:r>
                <a:r>
                  <a:rPr lang="en-US" sz="1600" dirty="0" err="1">
                    <a:solidFill>
                      <a:prstClr val="black"/>
                    </a:solidFill>
                    <a:latin typeface="Calibri" panose="020F0502020204030204"/>
                  </a:rPr>
                  <a:t>Evaluasi</a:t>
                </a:r>
                <a:r>
                  <a:rPr lang="en-US" sz="1600" dirty="0">
                    <a:solidFill>
                      <a:prstClr val="black"/>
                    </a:solidFill>
                    <a:latin typeface="Calibri" panose="020F0502020204030204"/>
                  </a:rPr>
                  <a:t> </a:t>
                </a:r>
                <a:r>
                  <a:rPr lang="en-US" sz="1600" dirty="0" err="1">
                    <a:solidFill>
                      <a:prstClr val="black"/>
                    </a:solidFill>
                    <a:latin typeface="Calibri" panose="020F0502020204030204"/>
                  </a:rPr>
                  <a:t>Pembinaan</a:t>
                </a:r>
                <a:r>
                  <a:rPr lang="en-US" sz="1600" dirty="0">
                    <a:solidFill>
                      <a:prstClr val="black"/>
                    </a:solidFill>
                    <a:latin typeface="Calibri" panose="020F0502020204030204"/>
                  </a:rPr>
                  <a:t> JF</a:t>
                </a:r>
              </a:p>
            </p:txBody>
          </p:sp>
        </p:grpSp>
        <p:grpSp>
          <p:nvGrpSpPr>
            <p:cNvPr id="171" name="Group 170">
              <a:extLst>
                <a:ext uri="{FF2B5EF4-FFF2-40B4-BE49-F238E27FC236}">
                  <a16:creationId xmlns:a16="http://schemas.microsoft.com/office/drawing/2014/main" id="{143A4BE4-FAFD-4C26-8AD0-74310D73C551}"/>
                </a:ext>
              </a:extLst>
            </p:cNvPr>
            <p:cNvGrpSpPr/>
            <p:nvPr/>
          </p:nvGrpSpPr>
          <p:grpSpPr>
            <a:xfrm>
              <a:off x="6269369" y="4660937"/>
              <a:ext cx="2492493" cy="1408339"/>
              <a:chOff x="-302411" y="3528512"/>
              <a:chExt cx="3323323" cy="1877786"/>
            </a:xfrm>
          </p:grpSpPr>
          <p:sp>
            <p:nvSpPr>
              <p:cNvPr id="172" name="TextBox 171">
                <a:extLst>
                  <a:ext uri="{FF2B5EF4-FFF2-40B4-BE49-F238E27FC236}">
                    <a16:creationId xmlns:a16="http://schemas.microsoft.com/office/drawing/2014/main" id="{85B5E1CA-9237-4F9F-B0B9-36C0A5945C42}"/>
                  </a:ext>
                </a:extLst>
              </p:cNvPr>
              <p:cNvSpPr txBox="1"/>
              <p:nvPr/>
            </p:nvSpPr>
            <p:spPr>
              <a:xfrm>
                <a:off x="-302411" y="3528512"/>
                <a:ext cx="2498799" cy="448344"/>
              </a:xfrm>
              <a:prstGeom prst="rect">
                <a:avLst/>
              </a:prstGeom>
              <a:noFill/>
            </p:spPr>
            <p:txBody>
              <a:bodyPr wrap="none" rtlCol="0" anchor="b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1" i="0" u="none" strike="noStrike" kern="0" cap="all" spc="0" normalizeH="0" baseline="0" noProof="1">
                    <a:ln>
                      <a:noFill/>
                    </a:ln>
                    <a:solidFill>
                      <a:srgbClr val="F39C12"/>
                    </a:solidFill>
                    <a:effectLst/>
                    <a:uLnTx/>
                    <a:uFillTx/>
                  </a:rPr>
                  <a:t>Pejabat Fungsional</a:t>
                </a:r>
              </a:p>
            </p:txBody>
          </p:sp>
          <p:sp>
            <p:nvSpPr>
              <p:cNvPr id="173" name="Rectangle 172">
                <a:extLst>
                  <a:ext uri="{FF2B5EF4-FFF2-40B4-BE49-F238E27FC236}">
                    <a16:creationId xmlns:a16="http://schemas.microsoft.com/office/drawing/2014/main" id="{9CFCA3AC-5D40-401B-BCD2-57E3252994E6}"/>
                  </a:ext>
                </a:extLst>
              </p:cNvPr>
              <p:cNvSpPr/>
              <p:nvPr/>
            </p:nvSpPr>
            <p:spPr>
              <a:xfrm>
                <a:off x="-295541" y="3923316"/>
                <a:ext cx="3316453" cy="14829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marR="0" lvl="0" indent="-34290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r>
                  <a:rPr kumimoji="0" lang="en-US" sz="1600" b="0" i="0" u="none" strike="noStrike" kern="0" cap="none" spc="0" normalizeH="0" baseline="0" noProof="1">
                    <a:ln>
                      <a:noFill/>
                    </a:ln>
                    <a:effectLst/>
                    <a:uLnTx/>
                    <a:uFillTx/>
                  </a:rPr>
                  <a:t>Bekerja sesuai dengan tugas dan butir kegiatan</a:t>
                </a:r>
              </a:p>
              <a:p>
                <a:pPr marL="342900" marR="0" lvl="0" indent="-34290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r>
                  <a:rPr lang="en-US" sz="1600" kern="0" noProof="1"/>
                  <a:t>Aktif dalam pengembangan kompetensi </a:t>
                </a:r>
                <a:endParaRPr kumimoji="0" lang="en-US" sz="1600" b="0" i="0" u="none" strike="noStrike" kern="0" cap="none" spc="0" normalizeH="0" baseline="0" noProof="1">
                  <a:ln>
                    <a:noFill/>
                  </a:ln>
                  <a:effectLst/>
                  <a:uLnTx/>
                  <a:uFillTx/>
                </a:endParaRPr>
              </a:p>
              <a:p>
                <a:pPr marL="342900" marR="0" lvl="0" indent="-34290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r>
                  <a:rPr lang="en-US" sz="1600" kern="0" noProof="1"/>
                  <a:t>Menyusun DUPAK</a:t>
                </a:r>
                <a:endParaRPr kumimoji="0" lang="en-US" sz="1600" b="0" i="0" u="none" strike="noStrike" kern="0" cap="none" spc="0" normalizeH="0" baseline="0" noProof="1">
                  <a:ln>
                    <a:noFill/>
                  </a:ln>
                  <a:effectLst/>
                  <a:uLnTx/>
                  <a:uFillTx/>
                </a:endParaRPr>
              </a:p>
            </p:txBody>
          </p:sp>
        </p:grpSp>
        <p:grpSp>
          <p:nvGrpSpPr>
            <p:cNvPr id="174" name="Group 173">
              <a:extLst>
                <a:ext uri="{FF2B5EF4-FFF2-40B4-BE49-F238E27FC236}">
                  <a16:creationId xmlns:a16="http://schemas.microsoft.com/office/drawing/2014/main" id="{2F578325-A801-4236-A664-7DD942EE457B}"/>
                </a:ext>
              </a:extLst>
            </p:cNvPr>
            <p:cNvGrpSpPr/>
            <p:nvPr/>
          </p:nvGrpSpPr>
          <p:grpSpPr>
            <a:xfrm>
              <a:off x="6143277" y="3075343"/>
              <a:ext cx="2228225" cy="1236724"/>
              <a:chOff x="1096471" y="3965605"/>
              <a:chExt cx="2970963" cy="1648965"/>
            </a:xfrm>
          </p:grpSpPr>
          <p:sp>
            <p:nvSpPr>
              <p:cNvPr id="175" name="TextBox 174">
                <a:extLst>
                  <a:ext uri="{FF2B5EF4-FFF2-40B4-BE49-F238E27FC236}">
                    <a16:creationId xmlns:a16="http://schemas.microsoft.com/office/drawing/2014/main" id="{75A6C9E1-858C-4940-97F9-8EAB4D70A6E7}"/>
                  </a:ext>
                </a:extLst>
              </p:cNvPr>
              <p:cNvSpPr txBox="1"/>
              <p:nvPr/>
            </p:nvSpPr>
            <p:spPr>
              <a:xfrm>
                <a:off x="1096471" y="3965605"/>
                <a:ext cx="2970963" cy="793223"/>
              </a:xfrm>
              <a:prstGeom prst="rect">
                <a:avLst/>
              </a:prstGeom>
              <a:noFill/>
            </p:spPr>
            <p:txBody>
              <a:bodyPr wrap="square" rtlCol="0" anchor="b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1" i="0" u="none" strike="noStrike" kern="0" cap="all" spc="0" normalizeH="0" baseline="0" noProof="1">
                    <a:ln>
                      <a:noFill/>
                    </a:ln>
                    <a:solidFill>
                      <a:srgbClr val="16A085"/>
                    </a:solidFill>
                    <a:effectLst/>
                    <a:uLnTx/>
                    <a:uFillTx/>
                  </a:rPr>
                  <a:t>Instansi pengguna (K/L/Daerah)</a:t>
                </a:r>
              </a:p>
            </p:txBody>
          </p:sp>
          <p:sp>
            <p:nvSpPr>
              <p:cNvPr id="176" name="Rectangle 175">
                <a:extLst>
                  <a:ext uri="{FF2B5EF4-FFF2-40B4-BE49-F238E27FC236}">
                    <a16:creationId xmlns:a16="http://schemas.microsoft.com/office/drawing/2014/main" id="{4465934E-E941-45C1-B361-984DD5546444}"/>
                  </a:ext>
                </a:extLst>
              </p:cNvPr>
              <p:cNvSpPr/>
              <p:nvPr/>
            </p:nvSpPr>
            <p:spPr>
              <a:xfrm>
                <a:off x="1229913" y="4683395"/>
                <a:ext cx="2498797" cy="9311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 defTabSz="342900"/>
                <a:r>
                  <a:rPr lang="en-US" sz="1600" dirty="0" err="1">
                    <a:solidFill>
                      <a:prstClr val="black"/>
                    </a:solidFill>
                    <a:latin typeface="Calibri" panose="020F0502020204030204"/>
                  </a:rPr>
                  <a:t>Usulan</a:t>
                </a:r>
                <a:r>
                  <a:rPr lang="en-US" sz="1600" dirty="0">
                    <a:solidFill>
                      <a:prstClr val="black"/>
                    </a:solidFill>
                    <a:latin typeface="Calibri" panose="020F0502020204030204"/>
                  </a:rPr>
                  <a:t> </a:t>
                </a:r>
                <a:r>
                  <a:rPr lang="en-US" sz="1600" dirty="0" err="1">
                    <a:solidFill>
                      <a:prstClr val="black"/>
                    </a:solidFill>
                    <a:latin typeface="Calibri" panose="020F0502020204030204"/>
                  </a:rPr>
                  <a:t>Formasi</a:t>
                </a:r>
                <a:r>
                  <a:rPr lang="en-US" sz="1600" dirty="0">
                    <a:solidFill>
                      <a:prstClr val="black"/>
                    </a:solidFill>
                    <a:latin typeface="Calibri" panose="020F0502020204030204"/>
                  </a:rPr>
                  <a:t>, </a:t>
                </a:r>
                <a:r>
                  <a:rPr lang="en-US" sz="1600" dirty="0" err="1">
                    <a:solidFill>
                      <a:prstClr val="black"/>
                    </a:solidFill>
                    <a:latin typeface="Calibri" panose="020F0502020204030204"/>
                  </a:rPr>
                  <a:t>Penugasan</a:t>
                </a:r>
                <a:r>
                  <a:rPr lang="en-US" sz="1600" dirty="0">
                    <a:solidFill>
                      <a:prstClr val="black"/>
                    </a:solidFill>
                    <a:latin typeface="Calibri" panose="020F0502020204030204"/>
                  </a:rPr>
                  <a:t> </a:t>
                </a:r>
                <a:r>
                  <a:rPr lang="en-US" sz="1600" dirty="0" err="1">
                    <a:solidFill>
                      <a:prstClr val="black"/>
                    </a:solidFill>
                    <a:latin typeface="Calibri" panose="020F0502020204030204"/>
                  </a:rPr>
                  <a:t>Penempatan</a:t>
                </a:r>
                <a:r>
                  <a:rPr lang="id-ID" sz="1600" dirty="0">
                    <a:solidFill>
                      <a:prstClr val="black"/>
                    </a:solidFill>
                    <a:latin typeface="Calibri" panose="020F0502020204030204"/>
                  </a:rPr>
                  <a:t>, </a:t>
                </a:r>
                <a:r>
                  <a:rPr lang="en-US" sz="1600" dirty="0" err="1">
                    <a:solidFill>
                      <a:prstClr val="black"/>
                    </a:solidFill>
                    <a:latin typeface="Calibri" panose="020F0502020204030204"/>
                  </a:rPr>
                  <a:t>Penganggaran</a:t>
                </a:r>
                <a:r>
                  <a:rPr lang="en-US" sz="1600" dirty="0">
                    <a:solidFill>
                      <a:prstClr val="black"/>
                    </a:solidFill>
                    <a:latin typeface="Calibri" panose="020F0502020204030204"/>
                  </a:rPr>
                  <a:t> </a:t>
                </a:r>
                <a:r>
                  <a:rPr lang="en-US" sz="1600" dirty="0" err="1">
                    <a:solidFill>
                      <a:prstClr val="black"/>
                    </a:solidFill>
                    <a:latin typeface="Calibri" panose="020F0502020204030204"/>
                  </a:rPr>
                  <a:t>Tunjangan</a:t>
                </a:r>
                <a:r>
                  <a:rPr lang="en-US" sz="1600" dirty="0">
                    <a:solidFill>
                      <a:prstClr val="black"/>
                    </a:solidFill>
                    <a:latin typeface="Calibri" panose="020F0502020204030204"/>
                  </a:rPr>
                  <a:t> JF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275380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0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091089-7ECD-4D70-811D-D126A51B3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5" y="191417"/>
            <a:ext cx="10515600" cy="691906"/>
          </a:xfrm>
        </p:spPr>
        <p:txBody>
          <a:bodyPr>
            <a:normAutofit/>
          </a:bodyPr>
          <a:lstStyle/>
          <a:p>
            <a:pPr algn="ctr"/>
            <a:r>
              <a:rPr lang="en-ID" sz="4000" b="1" dirty="0"/>
              <a:t>PENGANGKATAN DALAM JABATAN FUNGSIONAL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B04E827-B105-4739-A2A9-8CEB88A3D345}"/>
              </a:ext>
            </a:extLst>
          </p:cNvPr>
          <p:cNvGrpSpPr/>
          <p:nvPr/>
        </p:nvGrpSpPr>
        <p:grpSpPr>
          <a:xfrm>
            <a:off x="506437" y="1083210"/>
            <a:ext cx="11085342" cy="5676314"/>
            <a:chOff x="296139" y="1374133"/>
            <a:chExt cx="8535097" cy="5375998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044F72F4-842E-4D7A-BD32-FDD9A3598AC5}"/>
                </a:ext>
              </a:extLst>
            </p:cNvPr>
            <p:cNvSpPr/>
            <p:nvPr/>
          </p:nvSpPr>
          <p:spPr>
            <a:xfrm>
              <a:off x="296140" y="4264043"/>
              <a:ext cx="4109605" cy="243964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6DBB6A6C-A188-4997-B858-46EE084E71EF}"/>
                </a:ext>
              </a:extLst>
            </p:cNvPr>
            <p:cNvSpPr/>
            <p:nvPr/>
          </p:nvSpPr>
          <p:spPr>
            <a:xfrm>
              <a:off x="4721631" y="4264043"/>
              <a:ext cx="4109605" cy="243964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1E41AE38-13B3-4E8D-9B34-A66A09C456C0}"/>
                </a:ext>
              </a:extLst>
            </p:cNvPr>
            <p:cNvSpPr/>
            <p:nvPr/>
          </p:nvSpPr>
          <p:spPr>
            <a:xfrm>
              <a:off x="4721631" y="1479872"/>
              <a:ext cx="4109605" cy="243964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711F51E3-A5AF-48A0-BFA8-878F36303A3C}"/>
                </a:ext>
              </a:extLst>
            </p:cNvPr>
            <p:cNvSpPr/>
            <p:nvPr/>
          </p:nvSpPr>
          <p:spPr>
            <a:xfrm>
              <a:off x="296139" y="1496704"/>
              <a:ext cx="4109605" cy="243964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graphicFrame>
          <p:nvGraphicFramePr>
            <p:cNvPr id="9" name="Content Placeholder 3">
              <a:extLst>
                <a:ext uri="{FF2B5EF4-FFF2-40B4-BE49-F238E27FC236}">
                  <a16:creationId xmlns:a16="http://schemas.microsoft.com/office/drawing/2014/main" id="{4D358A9E-9B8C-4DAF-8D01-FDC04138DCA4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554242256"/>
                </p:ext>
              </p:extLst>
            </p:nvPr>
          </p:nvGraphicFramePr>
          <p:xfrm>
            <a:off x="499491" y="1374133"/>
            <a:ext cx="8015859" cy="537599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2E41D84-3E20-4C37-9E64-95424B827AF0}"/>
                </a:ext>
              </a:extLst>
            </p:cNvPr>
            <p:cNvSpPr/>
            <p:nvPr/>
          </p:nvSpPr>
          <p:spPr>
            <a:xfrm>
              <a:off x="541864" y="1597636"/>
              <a:ext cx="1914859" cy="1938992"/>
            </a:xfrm>
            <a:prstGeom prst="rect">
              <a:avLst/>
            </a:prstGeom>
          </p:spPr>
          <p:txBody>
            <a:bodyPr wrap="square">
              <a:normAutofit lnSpcReduction="10000"/>
            </a:bodyPr>
            <a:lstStyle/>
            <a:p>
              <a:pPr>
                <a:lnSpc>
                  <a:spcPct val="90000"/>
                </a:lnSpc>
                <a:spcAft>
                  <a:spcPts val="600"/>
                </a:spcAft>
              </a:pPr>
              <a:r>
                <a:rPr lang="id-ID" sz="2400" dirty="0"/>
                <a:t>untuk mengisi lowongan kebutuhan Jabatan Fungsional dari Calon PNS 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DAFA8CA-AE9D-40DE-AAFE-0C5191095933}"/>
                </a:ext>
              </a:extLst>
            </p:cNvPr>
            <p:cNvSpPr/>
            <p:nvPr/>
          </p:nvSpPr>
          <p:spPr>
            <a:xfrm>
              <a:off x="328216" y="4360482"/>
              <a:ext cx="2128507" cy="2031325"/>
            </a:xfrm>
            <a:prstGeom prst="rect">
              <a:avLst/>
            </a:prstGeom>
          </p:spPr>
          <p:txBody>
            <a:bodyPr wrap="square">
              <a:normAutofit fontScale="92500"/>
            </a:bodyPr>
            <a:lstStyle/>
            <a:p>
              <a:pPr>
                <a:lnSpc>
                  <a:spcPct val="90000"/>
                </a:lnSpc>
                <a:spcAft>
                  <a:spcPts val="600"/>
                </a:spcAft>
              </a:pPr>
              <a:r>
                <a:rPr lang="en-ID" sz="2400" dirty="0" err="1"/>
                <a:t>termasuk</a:t>
              </a:r>
              <a:r>
                <a:rPr lang="en-ID" sz="2400" dirty="0"/>
                <a:t> </a:t>
              </a:r>
              <a:r>
                <a:rPr lang="en-ID" sz="2400" dirty="0" err="1"/>
                <a:t>dalam</a:t>
              </a:r>
              <a:r>
                <a:rPr lang="en-ID" sz="2400" dirty="0"/>
                <a:t> </a:t>
              </a:r>
              <a:r>
                <a:rPr lang="en-ID" sz="2400" dirty="0" err="1"/>
                <a:t>kelompok</a:t>
              </a:r>
              <a:r>
                <a:rPr lang="en-ID" sz="2400" dirty="0"/>
                <a:t> </a:t>
              </a:r>
              <a:r>
                <a:rPr lang="en-ID" sz="2400" dirty="0" err="1"/>
                <a:t>rencana</a:t>
              </a:r>
              <a:r>
                <a:rPr lang="en-ID" sz="2400" dirty="0"/>
                <a:t> </a:t>
              </a:r>
              <a:r>
                <a:rPr lang="en-ID" sz="2400" dirty="0" err="1"/>
                <a:t>suksesi</a:t>
              </a:r>
              <a:r>
                <a:rPr lang="en-ID" sz="2400" dirty="0"/>
                <a:t> dan  </a:t>
              </a:r>
              <a:r>
                <a:rPr lang="en-ID" sz="2400" dirty="0" err="1"/>
                <a:t>menghasilkan</a:t>
              </a:r>
              <a:r>
                <a:rPr lang="en-ID" sz="2400" dirty="0"/>
                <a:t> </a:t>
              </a:r>
              <a:r>
                <a:rPr lang="en-ID" sz="2400" dirty="0" err="1"/>
                <a:t>inovasi</a:t>
              </a:r>
              <a:r>
                <a:rPr lang="en-ID" sz="2400" dirty="0"/>
                <a:t> yang </a:t>
              </a:r>
              <a:r>
                <a:rPr lang="en-ID" sz="2400" dirty="0" err="1"/>
                <a:t>bermanfaat</a:t>
              </a:r>
              <a:r>
                <a:rPr lang="en-ID" sz="2400" dirty="0"/>
                <a:t> </a:t>
              </a:r>
              <a:r>
                <a:rPr lang="en-ID" sz="2400" dirty="0" err="1"/>
                <a:t>bagi</a:t>
              </a:r>
              <a:r>
                <a:rPr lang="en-ID" sz="2400" dirty="0"/>
                <a:t> </a:t>
              </a:r>
              <a:r>
                <a:rPr lang="en-ID" sz="2400" dirty="0" err="1"/>
                <a:t>organisasi</a:t>
              </a:r>
              <a:endParaRPr lang="id-ID" sz="2400" dirty="0">
                <a:solidFill>
                  <a:schemeClr val="accent2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F3C0A7D-8857-4B49-BE26-B80BB3C82A24}"/>
                </a:ext>
              </a:extLst>
            </p:cNvPr>
            <p:cNvSpPr/>
            <p:nvPr/>
          </p:nvSpPr>
          <p:spPr>
            <a:xfrm>
              <a:off x="6759809" y="1684033"/>
              <a:ext cx="2023109" cy="2031325"/>
            </a:xfrm>
            <a:prstGeom prst="rect">
              <a:avLst/>
            </a:prstGeom>
          </p:spPr>
          <p:txBody>
            <a:bodyPr wrap="square">
              <a:normAutofit/>
            </a:bodyPr>
            <a:lstStyle/>
            <a:p>
              <a:pPr algn="r">
                <a:lnSpc>
                  <a:spcPct val="90000"/>
                </a:lnSpc>
                <a:spcAft>
                  <a:spcPts val="600"/>
                </a:spcAft>
              </a:pPr>
              <a:r>
                <a:rPr lang="id-ID" sz="2000" dirty="0"/>
                <a:t>pengangkatan PNS semula menduduki jabatan lain seperti JA atau JPT karena perubahan organisasi, mutasi atau perpindahan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8649BF7-5B16-4F54-AD99-C57DEB9FD8B8}"/>
                </a:ext>
              </a:extLst>
            </p:cNvPr>
            <p:cNvSpPr/>
            <p:nvPr/>
          </p:nvSpPr>
          <p:spPr>
            <a:xfrm>
              <a:off x="6641869" y="4293628"/>
              <a:ext cx="2147799" cy="2308324"/>
            </a:xfrm>
            <a:prstGeom prst="rect">
              <a:avLst/>
            </a:prstGeom>
          </p:spPr>
          <p:txBody>
            <a:bodyPr wrap="square">
              <a:normAutofit fontScale="92500"/>
            </a:bodyPr>
            <a:lstStyle/>
            <a:p>
              <a:pPr algn="r">
                <a:lnSpc>
                  <a:spcPct val="90000"/>
                </a:lnSpc>
                <a:spcAft>
                  <a:spcPts val="600"/>
                </a:spcAft>
              </a:pPr>
              <a:r>
                <a:rPr lang="id-ID" sz="2400" dirty="0"/>
                <a:t>Untuk memenuhi kebutuhan organisasi sesuai dengan ketentuan peraturan perundangan dalam jangka waktu tertentu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675972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178CB-F3DE-43BD-9D05-0B57F98D3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378" y="320676"/>
            <a:ext cx="11407487" cy="818808"/>
          </a:xfrm>
        </p:spPr>
        <p:txBody>
          <a:bodyPr>
            <a:normAutofit fontScale="90000"/>
          </a:bodyPr>
          <a:lstStyle/>
          <a:p>
            <a:pPr marL="90170">
              <a:spcAft>
                <a:spcPts val="1000"/>
              </a:spcAft>
              <a:tabLst>
                <a:tab pos="450215" algn="l"/>
              </a:tabLst>
            </a:pPr>
            <a:r>
              <a:rPr lang="id-ID" sz="40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PENGANGKATAN MELALUI PENYESUAIAN/</a:t>
            </a:r>
            <a:r>
              <a:rPr lang="id-ID" sz="4000" i="1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INPASSING</a:t>
            </a:r>
            <a:br>
              <a:rPr lang="en-US" sz="4000" i="1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27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(Surat </a:t>
            </a:r>
            <a:r>
              <a:rPr lang="en-US" sz="2700" dirty="0" err="1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Edaran</a:t>
            </a:r>
            <a:r>
              <a:rPr lang="en-US" sz="27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Menteri </a:t>
            </a:r>
            <a:r>
              <a:rPr lang="en-US" sz="2700" dirty="0" err="1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Perdagangan</a:t>
            </a:r>
            <a:r>
              <a:rPr lang="en-US" sz="27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700" dirty="0" err="1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tentang</a:t>
            </a:r>
            <a:r>
              <a:rPr lang="en-US" sz="27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700" dirty="0" err="1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Pengangkatan</a:t>
            </a:r>
            <a:r>
              <a:rPr lang="en-US" sz="27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700" dirty="0" err="1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Melalui</a:t>
            </a:r>
            <a:r>
              <a:rPr lang="en-US" sz="27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700" dirty="0" err="1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Penyesuaian</a:t>
            </a:r>
            <a:r>
              <a:rPr lang="en-US" sz="27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/</a:t>
            </a:r>
            <a:r>
              <a:rPr lang="en-US" sz="2700" i="1" dirty="0" err="1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Inpassing</a:t>
            </a:r>
            <a:r>
              <a:rPr lang="en-US" sz="27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)</a:t>
            </a:r>
            <a:endParaRPr lang="en-ID" sz="4000" dirty="0">
              <a:cs typeface="Calibri" panose="020F0502020204030204" pitchFamily="34" charset="0"/>
            </a:endParaRPr>
          </a:p>
        </p:txBody>
      </p:sp>
      <p:graphicFrame>
        <p:nvGraphicFramePr>
          <p:cNvPr id="8" name="Content Placeholder 5">
            <a:extLst>
              <a:ext uri="{FF2B5EF4-FFF2-40B4-BE49-F238E27FC236}">
                <a16:creationId xmlns:a16="http://schemas.microsoft.com/office/drawing/2014/main" id="{606D061F-A440-4E97-A80D-0599D88A5D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2287003"/>
              </p:ext>
            </p:extLst>
          </p:nvPr>
        </p:nvGraphicFramePr>
        <p:xfrm>
          <a:off x="0" y="1769354"/>
          <a:ext cx="11407487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Oval 8">
            <a:extLst>
              <a:ext uri="{FF2B5EF4-FFF2-40B4-BE49-F238E27FC236}">
                <a16:creationId xmlns:a16="http://schemas.microsoft.com/office/drawing/2014/main" id="{51B51241-40C6-45C4-BA4C-99A21674030B}"/>
              </a:ext>
            </a:extLst>
          </p:cNvPr>
          <p:cNvSpPr/>
          <p:nvPr/>
        </p:nvSpPr>
        <p:spPr>
          <a:xfrm>
            <a:off x="7700098" y="4360985"/>
            <a:ext cx="4313712" cy="217634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</a:t>
            </a:r>
            <a:r>
              <a:rPr lang="id-ID" dirty="0">
                <a:solidFill>
                  <a:schemeClr val="tx1"/>
                </a:solidFill>
              </a:rPr>
              <a:t>roses pengangkatan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melalui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penyesuaian</a:t>
            </a:r>
            <a:r>
              <a:rPr lang="en-US" dirty="0">
                <a:solidFill>
                  <a:schemeClr val="tx1"/>
                </a:solidFill>
              </a:rPr>
              <a:t>/</a:t>
            </a:r>
            <a:r>
              <a:rPr lang="en-US" i="1" dirty="0" err="1">
                <a:solidFill>
                  <a:schemeClr val="tx1"/>
                </a:solidFill>
              </a:rPr>
              <a:t>inpassing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harus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selesai</a:t>
            </a:r>
            <a:r>
              <a:rPr lang="en-ID" dirty="0">
                <a:solidFill>
                  <a:schemeClr val="tx1"/>
                </a:solidFill>
              </a:rPr>
              <a:t> paling </a:t>
            </a:r>
            <a:r>
              <a:rPr lang="en-ID" dirty="0" err="1">
                <a:solidFill>
                  <a:schemeClr val="tx1"/>
                </a:solidFill>
              </a:rPr>
              <a:t>lambat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Juni</a:t>
            </a:r>
            <a:r>
              <a:rPr lang="en-ID" dirty="0">
                <a:solidFill>
                  <a:schemeClr val="tx1"/>
                </a:solidFill>
              </a:rPr>
              <a:t> 2022 (2 </a:t>
            </a:r>
            <a:r>
              <a:rPr lang="en-ID" dirty="0" err="1">
                <a:solidFill>
                  <a:schemeClr val="tx1"/>
                </a:solidFill>
              </a:rPr>
              <a:t>tahun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setelah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Penerbitan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PermenPANRB</a:t>
            </a:r>
            <a:r>
              <a:rPr lang="en-ID" dirty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495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DE616AC-0850-4A14-AA33-405D4DBAF7D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540" b="8525"/>
          <a:stretch/>
        </p:blipFill>
        <p:spPr>
          <a:xfrm>
            <a:off x="-1" y="10"/>
            <a:ext cx="12192000" cy="6857990"/>
          </a:xfrm>
          <a:prstGeom prst="rect">
            <a:avLst/>
          </a:prstGeom>
        </p:spPr>
      </p:pic>
      <p:sp>
        <p:nvSpPr>
          <p:cNvPr id="19" name="Freeform 5">
            <a:extLst>
              <a:ext uri="{FF2B5EF4-FFF2-40B4-BE49-F238E27FC236}">
                <a16:creationId xmlns:a16="http://schemas.microsoft.com/office/drawing/2014/main" id="{3CD9DF72-87A3-404E-A828-84CBF11A8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 flipH="1">
            <a:off x="0" y="998175"/>
            <a:ext cx="6017172" cy="5859825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D7C1A6-E7E3-4E64-8153-B31F4BD21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448" y="1913950"/>
            <a:ext cx="4204137" cy="1342754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Yang </a:t>
            </a:r>
            <a:r>
              <a:rPr lang="en-US" sz="3600" b="1" dirty="0" err="1"/>
              <a:t>harus</a:t>
            </a:r>
            <a:r>
              <a:rPr lang="en-US" sz="3600" b="1" dirty="0"/>
              <a:t> </a:t>
            </a:r>
            <a:r>
              <a:rPr lang="en-US" sz="3600" b="1" dirty="0" err="1"/>
              <a:t>disiapkan</a:t>
            </a:r>
            <a:r>
              <a:rPr lang="en-US" sz="3600" b="1" dirty="0"/>
              <a:t> </a:t>
            </a:r>
            <a:r>
              <a:rPr lang="en-US" sz="3600" b="1" dirty="0" err="1"/>
              <a:t>Instansi</a:t>
            </a:r>
            <a:r>
              <a:rPr lang="en-US" sz="3600" b="1" dirty="0"/>
              <a:t>  </a:t>
            </a:r>
            <a:r>
              <a:rPr lang="en-US" sz="3600" b="1" dirty="0" err="1"/>
              <a:t>pengguna</a:t>
            </a:r>
            <a:endParaRPr lang="en-ID" sz="3600" b="1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0E3A342-4D61-4E3F-AF90-1AB42AEB9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87051" y="3337139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49BFF2-783D-4180-A20A-1F494D20E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16" y="3417573"/>
            <a:ext cx="5222141" cy="2619839"/>
          </a:xfrm>
        </p:spPr>
        <p:txBody>
          <a:bodyPr anchor="ctr">
            <a:normAutofit/>
          </a:bodyPr>
          <a:lstStyle/>
          <a:p>
            <a:pPr lvl="0"/>
            <a:r>
              <a:rPr lang="id-ID" sz="2400" dirty="0"/>
              <a:t>Menghitung Kebutuhan</a:t>
            </a:r>
            <a:r>
              <a:rPr lang="en-US" sz="2400" dirty="0"/>
              <a:t> JF</a:t>
            </a:r>
            <a:endParaRPr lang="id-ID" sz="2400" dirty="0"/>
          </a:p>
          <a:p>
            <a:pPr lvl="0"/>
            <a:r>
              <a:rPr lang="id-ID" sz="2400" dirty="0"/>
              <a:t>Memetakan JF yang dibutuhkan</a:t>
            </a:r>
          </a:p>
          <a:p>
            <a:pPr lvl="0"/>
            <a:r>
              <a:rPr lang="id-ID" sz="2400" dirty="0"/>
              <a:t>Memetakan PNS yang Memenuhi Syarat</a:t>
            </a:r>
          </a:p>
          <a:p>
            <a:pPr lvl="0"/>
            <a:r>
              <a:rPr lang="id-ID" sz="2400" dirty="0"/>
              <a:t>Menyampaikan Usulan Pengangkatan JF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Instansi</a:t>
            </a:r>
            <a:r>
              <a:rPr lang="en-US" sz="2400" dirty="0"/>
              <a:t> Pembina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36359499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74426AB7-D619-4515-962A-BC83909EC0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B69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E47DF98-723F-4AAC-ABCF-CACBC438F7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3840" y="256540"/>
            <a:ext cx="11704320" cy="6365239"/>
          </a:xfrm>
          <a:prstGeom prst="rect">
            <a:avLst/>
          </a:prstGeom>
          <a:solidFill>
            <a:srgbClr val="FFFFF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A29FC7C-9308-4FDE-8DCA-405668055B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895600" y="5768204"/>
            <a:ext cx="6400800" cy="0"/>
          </a:xfrm>
          <a:prstGeom prst="line">
            <a:avLst/>
          </a:prstGeom>
          <a:ln>
            <a:solidFill>
              <a:srgbClr val="3B69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5">
            <a:extLst>
              <a:ext uri="{FF2B5EF4-FFF2-40B4-BE49-F238E27FC236}">
                <a16:creationId xmlns:a16="http://schemas.microsoft.com/office/drawing/2014/main" id="{739978C4-8B38-429F-BCED-B01FEEE9D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9980" y="4277356"/>
            <a:ext cx="9966960" cy="100583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800" dirty="0" err="1">
                <a:solidFill>
                  <a:srgbClr val="3B6970"/>
                </a:solidFill>
              </a:rPr>
              <a:t>Terimakasih</a:t>
            </a:r>
            <a:endParaRPr lang="en-US" sz="5800" dirty="0">
              <a:solidFill>
                <a:srgbClr val="3B6970"/>
              </a:solidFill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B66C236-D7C0-46CE-B59B-D98F6F0867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09530" y="5762171"/>
            <a:ext cx="8767860" cy="478140"/>
          </a:xfrm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en-US" sz="1600" dirty="0">
                <a:solidFill>
                  <a:srgbClr val="3B6970"/>
                </a:solidFill>
              </a:rPr>
              <a:t>Biro </a:t>
            </a:r>
            <a:r>
              <a:rPr lang="en-US" sz="1600" dirty="0" err="1">
                <a:solidFill>
                  <a:srgbClr val="3B6970"/>
                </a:solidFill>
              </a:rPr>
              <a:t>Organisasi</a:t>
            </a:r>
            <a:r>
              <a:rPr lang="en-US" sz="1600" dirty="0">
                <a:solidFill>
                  <a:srgbClr val="3B6970"/>
                </a:solidFill>
              </a:rPr>
              <a:t> dan </a:t>
            </a:r>
            <a:r>
              <a:rPr lang="en-US" sz="1600" dirty="0" err="1">
                <a:solidFill>
                  <a:srgbClr val="3B6970"/>
                </a:solidFill>
              </a:rPr>
              <a:t>Kepegawaian</a:t>
            </a:r>
            <a:r>
              <a:rPr lang="en-US" sz="1600" dirty="0">
                <a:solidFill>
                  <a:srgbClr val="3B6970"/>
                </a:solidFill>
              </a:rPr>
              <a:t> </a:t>
            </a:r>
          </a:p>
          <a:p>
            <a:pPr algn="ctr"/>
            <a:r>
              <a:rPr lang="en-US" sz="1600" dirty="0">
                <a:solidFill>
                  <a:srgbClr val="3B6970"/>
                </a:solidFill>
              </a:rPr>
              <a:t>2020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1A73CBB-304B-4584-AD59-45780593DE5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010" r="1" b="6226"/>
          <a:stretch/>
        </p:blipFill>
        <p:spPr>
          <a:xfrm>
            <a:off x="243840" y="256540"/>
            <a:ext cx="11704320" cy="3764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240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ambar Jokowi Png">
            <a:extLst>
              <a:ext uri="{FF2B5EF4-FFF2-40B4-BE49-F238E27FC236}">
                <a16:creationId xmlns:a16="http://schemas.microsoft.com/office/drawing/2014/main" id="{ECB35C83-76BE-401C-8003-4CA5B14C56C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04"/>
          <a:stretch/>
        </p:blipFill>
        <p:spPr bwMode="auto">
          <a:xfrm>
            <a:off x="0" y="1958986"/>
            <a:ext cx="5783581" cy="4887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26B9224-0C61-4782-AE82-D6EE8EA9A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534" y="382058"/>
            <a:ext cx="10515600" cy="1325563"/>
          </a:xfrm>
        </p:spPr>
        <p:txBody>
          <a:bodyPr>
            <a:normAutofit/>
          </a:bodyPr>
          <a:lstStyle/>
          <a:p>
            <a:r>
              <a:rPr lang="en-US" sz="5300" dirty="0" err="1"/>
              <a:t>Prioritas</a:t>
            </a:r>
            <a:r>
              <a:rPr lang="en-US" sz="5300" dirty="0"/>
              <a:t> </a:t>
            </a:r>
            <a:r>
              <a:rPr lang="en-US" sz="5300" dirty="0" err="1"/>
              <a:t>Kerja</a:t>
            </a:r>
            <a:r>
              <a:rPr lang="en-US" sz="5300" dirty="0"/>
              <a:t> 2019-2024</a:t>
            </a:r>
            <a:br>
              <a:rPr lang="en-US" dirty="0"/>
            </a:b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mencapai</a:t>
            </a:r>
            <a:r>
              <a:rPr lang="en-US" sz="2800" dirty="0"/>
              <a:t> </a:t>
            </a:r>
            <a:r>
              <a:rPr lang="en-US" sz="2800" dirty="0" err="1"/>
              <a:t>Visi</a:t>
            </a:r>
            <a:r>
              <a:rPr lang="en-US" sz="2800" dirty="0"/>
              <a:t> Indonesia 2045: Indonesia </a:t>
            </a:r>
            <a:r>
              <a:rPr lang="en-US" sz="2800" dirty="0" err="1"/>
              <a:t>Maju</a:t>
            </a:r>
            <a:endParaRPr lang="en-ID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0AB2AFD-F8E1-4D63-8D78-DC3E06B270C0}"/>
              </a:ext>
            </a:extLst>
          </p:cNvPr>
          <p:cNvSpPr txBox="1"/>
          <p:nvPr/>
        </p:nvSpPr>
        <p:spPr>
          <a:xfrm>
            <a:off x="524933" y="98954"/>
            <a:ext cx="62653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>
                <a:solidFill>
                  <a:schemeClr val="accent1">
                    <a:lumMod val="50000"/>
                  </a:schemeClr>
                </a:solidFill>
              </a:rPr>
              <a:t>5</a:t>
            </a:r>
            <a:endParaRPr lang="en-ID" sz="11500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E8060E4-C2E4-4867-8102-B0C35E0F7FD7}"/>
              </a:ext>
            </a:extLst>
          </p:cNvPr>
          <p:cNvGrpSpPr/>
          <p:nvPr/>
        </p:nvGrpSpPr>
        <p:grpSpPr>
          <a:xfrm>
            <a:off x="3396433" y="3849548"/>
            <a:ext cx="4596099" cy="876156"/>
            <a:chOff x="687102" y="1837047"/>
            <a:chExt cx="4596099" cy="1058553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ACCEF99-0F99-43AF-89CA-ADE67F985323}"/>
                </a:ext>
              </a:extLst>
            </p:cNvPr>
            <p:cNvSpPr/>
            <p:nvPr/>
          </p:nvSpPr>
          <p:spPr>
            <a:xfrm>
              <a:off x="1261534" y="1899024"/>
              <a:ext cx="4021667" cy="93459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err="1">
                  <a:solidFill>
                    <a:schemeClr val="tx1"/>
                  </a:solidFill>
                </a:rPr>
                <a:t>Simplifikasi</a:t>
              </a:r>
              <a:r>
                <a:rPr lang="en-US" sz="2800" b="1" dirty="0">
                  <a:solidFill>
                    <a:schemeClr val="tx1"/>
                  </a:solidFill>
                </a:rPr>
                <a:t> </a:t>
              </a:r>
              <a:r>
                <a:rPr lang="en-US" sz="2800" b="1" dirty="0" err="1">
                  <a:solidFill>
                    <a:schemeClr val="tx1"/>
                  </a:solidFill>
                </a:rPr>
                <a:t>Regulasi</a:t>
              </a:r>
              <a:r>
                <a:rPr lang="en-US" sz="2800" b="1" dirty="0">
                  <a:solidFill>
                    <a:schemeClr val="tx1"/>
                  </a:solidFill>
                </a:rPr>
                <a:t> </a:t>
              </a:r>
              <a:endParaRPr lang="en-ID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E374279E-3AE4-4A14-AE46-D27FC37B598C}"/>
                </a:ext>
              </a:extLst>
            </p:cNvPr>
            <p:cNvSpPr/>
            <p:nvPr/>
          </p:nvSpPr>
          <p:spPr>
            <a:xfrm>
              <a:off x="687102" y="1837047"/>
              <a:ext cx="887698" cy="1058553"/>
            </a:xfrm>
            <a:prstGeom prst="ellipse">
              <a:avLst/>
            </a:prstGeom>
            <a:solidFill>
              <a:srgbClr val="F37B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solidFill>
                    <a:schemeClr val="tx1"/>
                  </a:solidFill>
                </a:rPr>
                <a:t>3</a:t>
              </a:r>
              <a:endParaRPr lang="en-ID" sz="3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C956AFE-F823-4E5D-9785-E3BC40847A20}"/>
              </a:ext>
            </a:extLst>
          </p:cNvPr>
          <p:cNvGrpSpPr/>
          <p:nvPr/>
        </p:nvGrpSpPr>
        <p:grpSpPr>
          <a:xfrm>
            <a:off x="3396433" y="2798373"/>
            <a:ext cx="4596099" cy="876156"/>
            <a:chOff x="687102" y="1837047"/>
            <a:chExt cx="4596099" cy="1058553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6227C1A-9E77-4673-80E8-13B0A8D6474B}"/>
                </a:ext>
              </a:extLst>
            </p:cNvPr>
            <p:cNvSpPr/>
            <p:nvPr/>
          </p:nvSpPr>
          <p:spPr>
            <a:xfrm>
              <a:off x="1261534" y="1899024"/>
              <a:ext cx="4021667" cy="93459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chemeClr val="tx1"/>
                  </a:solidFill>
                </a:rPr>
                <a:t>Pembangunan </a:t>
              </a:r>
              <a:r>
                <a:rPr lang="en-US" sz="2800" b="1" dirty="0" err="1">
                  <a:solidFill>
                    <a:schemeClr val="tx1"/>
                  </a:solidFill>
                </a:rPr>
                <a:t>Infrastruktur</a:t>
              </a:r>
              <a:endParaRPr lang="en-ID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D0F3C700-91C7-430F-BC2A-065189A7E424}"/>
                </a:ext>
              </a:extLst>
            </p:cNvPr>
            <p:cNvSpPr/>
            <p:nvPr/>
          </p:nvSpPr>
          <p:spPr>
            <a:xfrm>
              <a:off x="687102" y="1837047"/>
              <a:ext cx="887698" cy="1058553"/>
            </a:xfrm>
            <a:prstGeom prst="ellipse">
              <a:avLst/>
            </a:prstGeom>
            <a:solidFill>
              <a:srgbClr val="F37B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solidFill>
                    <a:schemeClr val="tx1"/>
                  </a:solidFill>
                </a:rPr>
                <a:t>2</a:t>
              </a:r>
              <a:endParaRPr lang="en-ID" sz="3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ACB5376-308B-41A0-B49F-2295C4EE1826}"/>
              </a:ext>
            </a:extLst>
          </p:cNvPr>
          <p:cNvGrpSpPr/>
          <p:nvPr/>
        </p:nvGrpSpPr>
        <p:grpSpPr>
          <a:xfrm>
            <a:off x="3395130" y="1806498"/>
            <a:ext cx="4597402" cy="876156"/>
            <a:chOff x="577689" y="1837047"/>
            <a:chExt cx="4705512" cy="1058553"/>
          </a:xfrm>
          <a:solidFill>
            <a:schemeClr val="accent5"/>
          </a:solidFill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76101A2-9709-4521-95C0-758F5E9E3DFE}"/>
                </a:ext>
              </a:extLst>
            </p:cNvPr>
            <p:cNvSpPr/>
            <p:nvPr/>
          </p:nvSpPr>
          <p:spPr>
            <a:xfrm>
              <a:off x="1261534" y="1899024"/>
              <a:ext cx="4021667" cy="93459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chemeClr val="tx1"/>
                  </a:solidFill>
                </a:rPr>
                <a:t>Pembangunan SDM</a:t>
              </a:r>
              <a:endParaRPr lang="en-ID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1DDC237F-1803-447C-8E81-C7385BB32D6D}"/>
                </a:ext>
              </a:extLst>
            </p:cNvPr>
            <p:cNvSpPr/>
            <p:nvPr/>
          </p:nvSpPr>
          <p:spPr>
            <a:xfrm>
              <a:off x="577689" y="1837047"/>
              <a:ext cx="908574" cy="105855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solidFill>
                    <a:schemeClr val="tx1"/>
                  </a:solidFill>
                </a:rPr>
                <a:t>1</a:t>
              </a:r>
              <a:endParaRPr lang="en-ID" sz="3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163EE1E-DF4F-42E1-A1F8-7763AE09F4A3}"/>
              </a:ext>
            </a:extLst>
          </p:cNvPr>
          <p:cNvGrpSpPr/>
          <p:nvPr/>
        </p:nvGrpSpPr>
        <p:grpSpPr>
          <a:xfrm>
            <a:off x="3396432" y="4777604"/>
            <a:ext cx="4596100" cy="1047458"/>
            <a:chOff x="687101" y="1837047"/>
            <a:chExt cx="4596100" cy="1058553"/>
          </a:xfrm>
          <a:solidFill>
            <a:schemeClr val="accent1"/>
          </a:solidFill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63675625-21F8-416F-B87E-CE51B5B8C267}"/>
                </a:ext>
              </a:extLst>
            </p:cNvPr>
            <p:cNvSpPr/>
            <p:nvPr/>
          </p:nvSpPr>
          <p:spPr>
            <a:xfrm>
              <a:off x="1261534" y="1920533"/>
              <a:ext cx="4021667" cy="95803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err="1">
                  <a:solidFill>
                    <a:schemeClr val="tx1"/>
                  </a:solidFill>
                </a:rPr>
                <a:t>Penyederhanaan</a:t>
              </a:r>
              <a:r>
                <a:rPr lang="en-US" sz="2800" b="1" dirty="0">
                  <a:solidFill>
                    <a:schemeClr val="tx1"/>
                  </a:solidFill>
                </a:rPr>
                <a:t> </a:t>
              </a:r>
            </a:p>
            <a:p>
              <a:pPr algn="ctr"/>
              <a:r>
                <a:rPr lang="en-US" sz="2800" b="1" dirty="0" err="1">
                  <a:solidFill>
                    <a:schemeClr val="tx1"/>
                  </a:solidFill>
                </a:rPr>
                <a:t>Birokrasi</a:t>
              </a:r>
              <a:endParaRPr lang="en-ID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4C96EFF3-A4DC-4BC1-AA01-3098A6C6E4B3}"/>
                </a:ext>
              </a:extLst>
            </p:cNvPr>
            <p:cNvSpPr/>
            <p:nvPr/>
          </p:nvSpPr>
          <p:spPr>
            <a:xfrm>
              <a:off x="687101" y="1837047"/>
              <a:ext cx="972365" cy="105855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solidFill>
                    <a:schemeClr val="tx1"/>
                  </a:solidFill>
                </a:rPr>
                <a:t>4</a:t>
              </a:r>
              <a:endParaRPr lang="en-ID" sz="3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878A89A-8006-4191-AD96-344F47D37AC5}"/>
              </a:ext>
            </a:extLst>
          </p:cNvPr>
          <p:cNvGrpSpPr/>
          <p:nvPr/>
        </p:nvGrpSpPr>
        <p:grpSpPr>
          <a:xfrm>
            <a:off x="3396433" y="5875989"/>
            <a:ext cx="4596099" cy="876156"/>
            <a:chOff x="687102" y="1837047"/>
            <a:chExt cx="4596099" cy="1058553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E93B227F-0EF3-49D6-A42D-AF36B284CDDC}"/>
                </a:ext>
              </a:extLst>
            </p:cNvPr>
            <p:cNvSpPr/>
            <p:nvPr/>
          </p:nvSpPr>
          <p:spPr>
            <a:xfrm>
              <a:off x="1261534" y="1899024"/>
              <a:ext cx="4021667" cy="93459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err="1">
                  <a:solidFill>
                    <a:schemeClr val="tx1"/>
                  </a:solidFill>
                </a:rPr>
                <a:t>Transformasi</a:t>
              </a:r>
              <a:r>
                <a:rPr lang="en-US" sz="2800" b="1" dirty="0">
                  <a:solidFill>
                    <a:schemeClr val="tx1"/>
                  </a:solidFill>
                </a:rPr>
                <a:t> </a:t>
              </a:r>
            </a:p>
            <a:p>
              <a:pPr algn="ctr"/>
              <a:r>
                <a:rPr lang="en-US" sz="2800" b="1" dirty="0" err="1">
                  <a:solidFill>
                    <a:schemeClr val="tx1"/>
                  </a:solidFill>
                </a:rPr>
                <a:t>Ekonomi</a:t>
              </a:r>
              <a:endParaRPr lang="en-ID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A98BA3A3-A325-4631-BB07-AD198C6764E7}"/>
                </a:ext>
              </a:extLst>
            </p:cNvPr>
            <p:cNvSpPr/>
            <p:nvPr/>
          </p:nvSpPr>
          <p:spPr>
            <a:xfrm>
              <a:off x="687102" y="1837047"/>
              <a:ext cx="887698" cy="1058553"/>
            </a:xfrm>
            <a:prstGeom prst="ellipse">
              <a:avLst/>
            </a:prstGeom>
            <a:solidFill>
              <a:srgbClr val="F37B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solidFill>
                    <a:schemeClr val="tx1"/>
                  </a:solidFill>
                </a:rPr>
                <a:t>5</a:t>
              </a:r>
              <a:endParaRPr lang="en-ID" sz="36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F314E14B-CA47-4984-A7D5-0186C591BA8E}"/>
              </a:ext>
            </a:extLst>
          </p:cNvPr>
          <p:cNvSpPr txBox="1"/>
          <p:nvPr/>
        </p:nvSpPr>
        <p:spPr>
          <a:xfrm>
            <a:off x="8102600" y="1766935"/>
            <a:ext cx="3929268" cy="86177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SDM yang </a:t>
            </a:r>
            <a:r>
              <a:rPr lang="en-US" sz="1600" b="1" dirty="0" err="1"/>
              <a:t>pekerja</a:t>
            </a:r>
            <a:r>
              <a:rPr lang="en-US" sz="1600" b="1" dirty="0"/>
              <a:t> </a:t>
            </a:r>
            <a:r>
              <a:rPr lang="en-US" sz="1600" b="1" dirty="0" err="1"/>
              <a:t>keras</a:t>
            </a:r>
            <a:r>
              <a:rPr lang="en-US" sz="1600" b="1" dirty="0"/>
              <a:t>, </a:t>
            </a:r>
            <a:r>
              <a:rPr lang="en-US" sz="1600" b="1" dirty="0" err="1"/>
              <a:t>dinamis</a:t>
            </a:r>
            <a:r>
              <a:rPr lang="en-US" sz="1600" b="1" dirty="0"/>
              <a:t>, </a:t>
            </a:r>
            <a:r>
              <a:rPr lang="en-US" sz="1600" b="1" dirty="0" err="1"/>
              <a:t>terampil</a:t>
            </a:r>
            <a:r>
              <a:rPr lang="en-US" sz="1600" b="1" dirty="0"/>
              <a:t> dan </a:t>
            </a:r>
            <a:r>
              <a:rPr lang="en-US" sz="1600" b="1" dirty="0" err="1"/>
              <a:t>menguasai</a:t>
            </a:r>
            <a:r>
              <a:rPr lang="en-US" sz="1600" b="1" dirty="0"/>
              <a:t> IPTEK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err="1"/>
              <a:t>Mengundang</a:t>
            </a:r>
            <a:r>
              <a:rPr lang="en-US" sz="1600" b="1" dirty="0"/>
              <a:t> </a:t>
            </a:r>
            <a:r>
              <a:rPr lang="en-US" sz="1600" b="1" dirty="0" err="1"/>
              <a:t>talenta</a:t>
            </a:r>
            <a:r>
              <a:rPr lang="en-US" sz="1600" b="1" dirty="0"/>
              <a:t> global</a:t>
            </a:r>
            <a:endParaRPr lang="en-ID" sz="1600" b="1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7AF5348-392B-42C0-96AC-B67AC5E407B3}"/>
              </a:ext>
            </a:extLst>
          </p:cNvPr>
          <p:cNvSpPr txBox="1"/>
          <p:nvPr/>
        </p:nvSpPr>
        <p:spPr>
          <a:xfrm>
            <a:off x="8102600" y="2688164"/>
            <a:ext cx="3929268" cy="107721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Penghubung</a:t>
            </a:r>
            <a:r>
              <a:rPr lang="en-US" sz="1600" dirty="0"/>
              <a:t> </a:t>
            </a:r>
            <a:r>
              <a:rPr lang="en-US" sz="1600" dirty="0" err="1"/>
              <a:t>produksi</a:t>
            </a:r>
            <a:r>
              <a:rPr lang="en-US" sz="1600" dirty="0"/>
              <a:t> dan </a:t>
            </a:r>
            <a:r>
              <a:rPr lang="en-US" sz="1600" dirty="0" err="1"/>
              <a:t>distribusi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Mempermudah</a:t>
            </a:r>
            <a:r>
              <a:rPr lang="en-US" sz="1600" dirty="0"/>
              <a:t> </a:t>
            </a:r>
            <a:r>
              <a:rPr lang="en-US" sz="1600" dirty="0" err="1"/>
              <a:t>akses</a:t>
            </a:r>
            <a:r>
              <a:rPr lang="en-US" sz="1600" dirty="0"/>
              <a:t> </a:t>
            </a:r>
            <a:r>
              <a:rPr lang="en-US" sz="1600" dirty="0" err="1"/>
              <a:t>wisata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Mendongkrak</a:t>
            </a:r>
            <a:r>
              <a:rPr lang="en-US" sz="1600" dirty="0"/>
              <a:t> </a:t>
            </a:r>
            <a:r>
              <a:rPr lang="en-US" sz="1600" dirty="0" err="1"/>
              <a:t>lapangan</a:t>
            </a:r>
            <a:r>
              <a:rPr lang="en-US" sz="1600" dirty="0"/>
              <a:t> </a:t>
            </a:r>
            <a:r>
              <a:rPr lang="en-US" sz="1600" dirty="0" err="1"/>
              <a:t>kerja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Nilai </a:t>
            </a:r>
            <a:r>
              <a:rPr lang="en-US" sz="1600" dirty="0" err="1"/>
              <a:t>tambah</a:t>
            </a:r>
            <a:r>
              <a:rPr lang="en-US" sz="1600" dirty="0"/>
              <a:t> </a:t>
            </a:r>
            <a:r>
              <a:rPr lang="en-US" sz="1600" dirty="0" err="1"/>
              <a:t>perekonomian</a:t>
            </a:r>
            <a:endParaRPr lang="en-ID" sz="16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6A827DF-54BE-4102-A249-515094ADA2D0}"/>
              </a:ext>
            </a:extLst>
          </p:cNvPr>
          <p:cNvSpPr txBox="1"/>
          <p:nvPr/>
        </p:nvSpPr>
        <p:spPr>
          <a:xfrm>
            <a:off x="8102600" y="3852698"/>
            <a:ext cx="3929268" cy="86177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Kendala</a:t>
            </a:r>
            <a:r>
              <a:rPr lang="en-US" sz="1600" dirty="0"/>
              <a:t> </a:t>
            </a:r>
            <a:r>
              <a:rPr lang="en-US" sz="1600" dirty="0" err="1"/>
              <a:t>regulasi</a:t>
            </a:r>
            <a:r>
              <a:rPr lang="en-US" sz="1600" dirty="0"/>
              <a:t> </a:t>
            </a:r>
            <a:r>
              <a:rPr lang="en-US" sz="1600" dirty="0" err="1"/>
              <a:t>disederhanakan</a:t>
            </a:r>
            <a:r>
              <a:rPr lang="en-US" sz="1600" dirty="0"/>
              <a:t>, </a:t>
            </a:r>
            <a:r>
              <a:rPr lang="en-US" sz="1600" dirty="0" err="1"/>
              <a:t>dipotong</a:t>
            </a:r>
            <a:r>
              <a:rPr lang="en-US" sz="1600" dirty="0"/>
              <a:t>, dan </a:t>
            </a:r>
            <a:r>
              <a:rPr lang="en-US" sz="1600" dirty="0" err="1"/>
              <a:t>dipangkas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Omnibus law</a:t>
            </a:r>
            <a:endParaRPr lang="en-ID" sz="16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98E1BC6-3B8D-46EE-9989-CA5564348A6C}"/>
              </a:ext>
            </a:extLst>
          </p:cNvPr>
          <p:cNvSpPr txBox="1"/>
          <p:nvPr/>
        </p:nvSpPr>
        <p:spPr>
          <a:xfrm>
            <a:off x="8102600" y="4811969"/>
            <a:ext cx="3929268" cy="107721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err="1"/>
              <a:t>Penyederhanaan</a:t>
            </a:r>
            <a:r>
              <a:rPr lang="en-US" sz="1600" b="1" dirty="0"/>
              <a:t> </a:t>
            </a:r>
            <a:r>
              <a:rPr lang="en-US" sz="1600" b="1" dirty="0" err="1"/>
              <a:t>birokrasi</a:t>
            </a:r>
            <a:r>
              <a:rPr lang="en-US" sz="1600" b="1" dirty="0"/>
              <a:t> </a:t>
            </a:r>
            <a:r>
              <a:rPr lang="en-US" sz="1600" b="1" dirty="0" err="1"/>
              <a:t>menjadi</a:t>
            </a:r>
            <a:r>
              <a:rPr lang="en-US" sz="1600" b="1" dirty="0"/>
              <a:t> 2 level </a:t>
            </a:r>
            <a:r>
              <a:rPr lang="en-US" sz="1600" b="1" dirty="0" err="1"/>
              <a:t>eselon</a:t>
            </a:r>
            <a:endParaRPr lang="en-US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err="1"/>
              <a:t>Peralihan</a:t>
            </a:r>
            <a:r>
              <a:rPr lang="en-US" sz="1600" b="1" dirty="0"/>
              <a:t> </a:t>
            </a:r>
            <a:r>
              <a:rPr lang="en-US" sz="1600" b="1" dirty="0" err="1"/>
              <a:t>jabatan</a:t>
            </a:r>
            <a:r>
              <a:rPr lang="en-US" sz="1600" b="1" dirty="0"/>
              <a:t> </a:t>
            </a:r>
            <a:r>
              <a:rPr lang="en-US" sz="1600" b="1" dirty="0" err="1"/>
              <a:t>struktural</a:t>
            </a:r>
            <a:r>
              <a:rPr lang="en-US" sz="1600" b="1" dirty="0"/>
              <a:t> </a:t>
            </a:r>
            <a:r>
              <a:rPr lang="en-US" sz="1600" b="1" dirty="0" err="1"/>
              <a:t>menjadi</a:t>
            </a:r>
            <a:r>
              <a:rPr lang="en-US" sz="1600" b="1" dirty="0"/>
              <a:t> </a:t>
            </a:r>
            <a:r>
              <a:rPr lang="en-US" sz="1600" b="1" dirty="0" err="1"/>
              <a:t>fungsional</a:t>
            </a:r>
            <a:endParaRPr lang="en-ID" sz="1600" b="1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E9375CF-4A8E-4962-B67B-E6EB554AB81B}"/>
              </a:ext>
            </a:extLst>
          </p:cNvPr>
          <p:cNvSpPr txBox="1"/>
          <p:nvPr/>
        </p:nvSpPr>
        <p:spPr>
          <a:xfrm>
            <a:off x="8102600" y="5995019"/>
            <a:ext cx="3929268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Daya</a:t>
            </a:r>
            <a:r>
              <a:rPr lang="en-US" sz="1600" dirty="0"/>
              <a:t> </a:t>
            </a:r>
            <a:r>
              <a:rPr lang="en-US" sz="1600" dirty="0" err="1"/>
              <a:t>saing</a:t>
            </a:r>
            <a:r>
              <a:rPr lang="en-US" sz="1600" dirty="0"/>
              <a:t> </a:t>
            </a:r>
            <a:r>
              <a:rPr lang="en-US" sz="1600" dirty="0" err="1"/>
              <a:t>manufaktur</a:t>
            </a:r>
            <a:r>
              <a:rPr lang="en-US" sz="1600" dirty="0"/>
              <a:t> dan </a:t>
            </a:r>
            <a:r>
              <a:rPr lang="en-US" sz="1600" dirty="0" err="1"/>
              <a:t>jasa</a:t>
            </a:r>
            <a:r>
              <a:rPr lang="en-US" sz="1600" dirty="0"/>
              <a:t> modern </a:t>
            </a:r>
            <a:r>
              <a:rPr lang="en-US" sz="1600" dirty="0" err="1"/>
              <a:t>bernilai</a:t>
            </a:r>
            <a:r>
              <a:rPr lang="en-US" sz="1600" dirty="0"/>
              <a:t> </a:t>
            </a:r>
            <a:r>
              <a:rPr lang="en-US" sz="1600" dirty="0" err="1"/>
              <a:t>tinggi</a:t>
            </a:r>
            <a:endParaRPr lang="en-ID" sz="1600" dirty="0"/>
          </a:p>
        </p:txBody>
      </p:sp>
    </p:spTree>
    <p:extLst>
      <p:ext uri="{BB962C8B-B14F-4D97-AF65-F5344CB8AC3E}">
        <p14:creationId xmlns:p14="http://schemas.microsoft.com/office/powerpoint/2010/main" val="1069771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151D6D0-FE11-4D9B-9371-6B8DF56D0BD2}"/>
              </a:ext>
            </a:extLst>
          </p:cNvPr>
          <p:cNvSpPr txBox="1">
            <a:spLocks/>
          </p:cNvSpPr>
          <p:nvPr/>
        </p:nvSpPr>
        <p:spPr>
          <a:xfrm>
            <a:off x="8320636" y="567855"/>
            <a:ext cx="3657467" cy="1016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dirty="0" err="1"/>
              <a:t>Rencana</a:t>
            </a:r>
            <a:r>
              <a:rPr lang="en-US" sz="2400" b="1" dirty="0"/>
              <a:t> </a:t>
            </a:r>
            <a:r>
              <a:rPr lang="en-US" sz="2400" b="1" dirty="0" err="1"/>
              <a:t>Strategis</a:t>
            </a:r>
            <a:r>
              <a:rPr lang="en-US" sz="2400" b="1" dirty="0"/>
              <a:t> Kementerian </a:t>
            </a:r>
            <a:r>
              <a:rPr lang="en-US" sz="2400" b="1" dirty="0" err="1"/>
              <a:t>Perdagangan</a:t>
            </a:r>
            <a:r>
              <a:rPr lang="en-US" sz="2400" b="1" dirty="0"/>
              <a:t> 2020-2024</a:t>
            </a:r>
            <a:endParaRPr lang="en-ID" sz="2400" b="1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89B1F3F-8EAA-4CF2-9A5F-184A1C3CA243}"/>
              </a:ext>
            </a:extLst>
          </p:cNvPr>
          <p:cNvGrpSpPr/>
          <p:nvPr/>
        </p:nvGrpSpPr>
        <p:grpSpPr>
          <a:xfrm>
            <a:off x="8320637" y="3894505"/>
            <a:ext cx="3629392" cy="1200329"/>
            <a:chOff x="8579852" y="3244334"/>
            <a:chExt cx="3433679" cy="1200329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5162E62-80E8-4995-AE52-ED8E005471AF}"/>
                </a:ext>
              </a:extLst>
            </p:cNvPr>
            <p:cNvSpPr txBox="1"/>
            <p:nvPr/>
          </p:nvSpPr>
          <p:spPr>
            <a:xfrm>
              <a:off x="8579852" y="3244334"/>
              <a:ext cx="3433679" cy="369332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US" sz="1800" b="1" dirty="0" err="1"/>
                <a:t>Misi</a:t>
              </a:r>
              <a:r>
                <a:rPr lang="en-US" sz="1800" b="1" dirty="0"/>
                <a:t> III</a:t>
              </a:r>
              <a:endParaRPr lang="en-ID" sz="1800" b="1" dirty="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015D7FB-B04D-467D-86BE-4467C7A0BF31}"/>
                </a:ext>
              </a:extLst>
            </p:cNvPr>
            <p:cNvSpPr txBox="1"/>
            <p:nvPr/>
          </p:nvSpPr>
          <p:spPr>
            <a:xfrm>
              <a:off x="8587206" y="3613666"/>
              <a:ext cx="3426325" cy="83099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 err="1"/>
                <a:t>Mewujudkan</a:t>
              </a:r>
              <a:r>
                <a:rPr lang="en-US" sz="1600" dirty="0"/>
                <a:t> Tata Kelola </a:t>
              </a:r>
              <a:r>
                <a:rPr lang="en-US" sz="1600" dirty="0" err="1"/>
                <a:t>Pemerintahan</a:t>
              </a:r>
              <a:r>
                <a:rPr lang="en-US" sz="1600" dirty="0"/>
                <a:t> yang </a:t>
              </a:r>
              <a:r>
                <a:rPr lang="en-US" sz="1600" dirty="0" err="1"/>
                <a:t>Baik</a:t>
              </a:r>
              <a:r>
                <a:rPr lang="en-US" sz="1600" dirty="0"/>
                <a:t> (</a:t>
              </a:r>
              <a:r>
                <a:rPr lang="en-US" sz="1600" i="1" dirty="0"/>
                <a:t>Good Governance</a:t>
              </a:r>
              <a:r>
                <a:rPr lang="en-US" sz="1600" dirty="0"/>
                <a:t>) di </a:t>
              </a:r>
              <a:r>
                <a:rPr lang="en-US" sz="1600" dirty="0" err="1"/>
                <a:t>Sektor</a:t>
              </a:r>
              <a:r>
                <a:rPr lang="en-US" sz="1600" dirty="0"/>
                <a:t> </a:t>
              </a:r>
              <a:r>
                <a:rPr lang="en-US" sz="1600" dirty="0" err="1"/>
                <a:t>Perdagangan</a:t>
              </a:r>
              <a:r>
                <a:rPr lang="en-US" sz="1600" dirty="0"/>
                <a:t> </a:t>
              </a:r>
              <a:endParaRPr lang="en-ID" sz="1600" dirty="0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348E344E-8BFE-4BEB-B6DE-870B811D6216}"/>
              </a:ext>
            </a:extLst>
          </p:cNvPr>
          <p:cNvGrpSpPr/>
          <p:nvPr/>
        </p:nvGrpSpPr>
        <p:grpSpPr>
          <a:xfrm>
            <a:off x="8320637" y="5400174"/>
            <a:ext cx="3629392" cy="1375101"/>
            <a:chOff x="8551778" y="5123106"/>
            <a:chExt cx="3441032" cy="1375101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9271A17-5F89-4B37-AAE0-FEE7A3216615}"/>
                </a:ext>
              </a:extLst>
            </p:cNvPr>
            <p:cNvSpPr txBox="1"/>
            <p:nvPr/>
          </p:nvSpPr>
          <p:spPr>
            <a:xfrm>
              <a:off x="8559131" y="5123106"/>
              <a:ext cx="3433679" cy="830997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US" sz="1600" b="1" dirty="0" err="1"/>
                <a:t>Sasaran</a:t>
              </a:r>
              <a:r>
                <a:rPr lang="en-US" sz="1600" b="1" dirty="0"/>
                <a:t> </a:t>
              </a:r>
              <a:r>
                <a:rPr lang="en-US" sz="1600" b="1" dirty="0" err="1"/>
                <a:t>Strategis</a:t>
              </a:r>
              <a:r>
                <a:rPr lang="en-US" sz="1600" b="1" dirty="0"/>
                <a:t> 7:</a:t>
              </a:r>
            </a:p>
            <a:p>
              <a:pPr algn="ctr"/>
              <a:r>
                <a:rPr lang="en-US" sz="1600" b="1" dirty="0" err="1"/>
                <a:t>Meningkatnya</a:t>
              </a:r>
              <a:r>
                <a:rPr lang="en-US" sz="1600" b="1" dirty="0"/>
                <a:t> </a:t>
              </a:r>
              <a:r>
                <a:rPr lang="en-US" sz="1600" b="1" dirty="0" err="1"/>
                <a:t>Kapabilitas</a:t>
              </a:r>
              <a:r>
                <a:rPr lang="en-US" sz="1600" b="1" dirty="0"/>
                <a:t> SDM </a:t>
              </a:r>
              <a:r>
                <a:rPr lang="en-US" sz="1600" b="1" dirty="0" err="1"/>
                <a:t>Perdagangan</a:t>
              </a:r>
              <a:endParaRPr lang="en-US" sz="1600" b="1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5B69F69-FE23-4F7F-865D-977BBE795193}"/>
                </a:ext>
              </a:extLst>
            </p:cNvPr>
            <p:cNvSpPr txBox="1"/>
            <p:nvPr/>
          </p:nvSpPr>
          <p:spPr>
            <a:xfrm>
              <a:off x="8551778" y="5913432"/>
              <a:ext cx="3426325" cy="584775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 err="1"/>
                <a:t>Indeks</a:t>
              </a:r>
              <a:r>
                <a:rPr lang="en-US" sz="1600" dirty="0"/>
                <a:t> </a:t>
              </a:r>
              <a:r>
                <a:rPr lang="en-US" sz="1600" dirty="0" err="1"/>
                <a:t>Profesionalisme</a:t>
              </a:r>
              <a:r>
                <a:rPr lang="en-US" sz="1600" dirty="0"/>
                <a:t> SDM </a:t>
              </a:r>
              <a:r>
                <a:rPr lang="en-US" sz="1600" dirty="0" err="1"/>
                <a:t>Perdagangan</a:t>
              </a:r>
              <a:endParaRPr lang="en-ID" sz="1600" dirty="0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638B39B0-7DF4-403E-B450-AC1A792CE70A}"/>
              </a:ext>
            </a:extLst>
          </p:cNvPr>
          <p:cNvGrpSpPr/>
          <p:nvPr/>
        </p:nvGrpSpPr>
        <p:grpSpPr>
          <a:xfrm>
            <a:off x="8320636" y="1945201"/>
            <a:ext cx="3622707" cy="1565317"/>
            <a:chOff x="8537739" y="1945201"/>
            <a:chExt cx="3405604" cy="1848893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929C542-8B6D-44CC-B7A8-EE7D7CAB03BD}"/>
                </a:ext>
              </a:extLst>
            </p:cNvPr>
            <p:cNvSpPr/>
            <p:nvPr/>
          </p:nvSpPr>
          <p:spPr>
            <a:xfrm>
              <a:off x="8537739" y="1945201"/>
              <a:ext cx="3390897" cy="36760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err="1">
                  <a:solidFill>
                    <a:schemeClr val="tx1"/>
                  </a:solidFill>
                </a:rPr>
                <a:t>Visi</a:t>
              </a:r>
              <a:endParaRPr lang="en-ID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24CBC55E-47C4-4699-832B-49AA59CB3A8D}"/>
                </a:ext>
              </a:extLst>
            </p:cNvPr>
            <p:cNvSpPr/>
            <p:nvPr/>
          </p:nvSpPr>
          <p:spPr>
            <a:xfrm>
              <a:off x="8552446" y="2313669"/>
              <a:ext cx="3390897" cy="1480425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Kementerian </a:t>
              </a:r>
              <a:r>
                <a:rPr lang="en-US" sz="1600" dirty="0" err="1">
                  <a:solidFill>
                    <a:schemeClr val="tx1"/>
                  </a:solidFill>
                </a:rPr>
                <a:t>Perdagangan</a:t>
              </a:r>
              <a:r>
                <a:rPr lang="en-US" sz="1600" dirty="0">
                  <a:solidFill>
                    <a:schemeClr val="tx1"/>
                  </a:solidFill>
                </a:rPr>
                <a:t> yang Andal, </a:t>
              </a:r>
              <a:r>
                <a:rPr lang="en-US" sz="1600" dirty="0" err="1">
                  <a:solidFill>
                    <a:schemeClr val="tx1"/>
                  </a:solidFill>
                </a:rPr>
                <a:t>Profesional</a:t>
              </a:r>
              <a:r>
                <a:rPr lang="en-US" sz="1600" dirty="0">
                  <a:solidFill>
                    <a:schemeClr val="tx1"/>
                  </a:solidFill>
                </a:rPr>
                <a:t>, </a:t>
              </a:r>
              <a:r>
                <a:rPr lang="en-US" sz="1600" dirty="0" err="1">
                  <a:solidFill>
                    <a:schemeClr val="tx1"/>
                  </a:solidFill>
                </a:rPr>
                <a:t>Inovatif</a:t>
              </a:r>
              <a:r>
                <a:rPr lang="en-US" sz="1600" dirty="0">
                  <a:solidFill>
                    <a:schemeClr val="tx1"/>
                  </a:solidFill>
                </a:rPr>
                <a:t> dan </a:t>
              </a:r>
              <a:r>
                <a:rPr lang="en-US" sz="1600" dirty="0" err="1">
                  <a:solidFill>
                    <a:schemeClr val="tx1"/>
                  </a:solidFill>
                </a:rPr>
                <a:t>berintegritas</a:t>
              </a:r>
              <a:r>
                <a:rPr lang="en-US" sz="1600" dirty="0">
                  <a:solidFill>
                    <a:schemeClr val="tx1"/>
                  </a:solidFill>
                </a:rPr>
                <a:t> </a:t>
              </a:r>
              <a:r>
                <a:rPr lang="en-US" sz="1600" dirty="0" err="1">
                  <a:solidFill>
                    <a:schemeClr val="tx1"/>
                  </a:solidFill>
                </a:rPr>
                <a:t>untuk</a:t>
              </a:r>
              <a:r>
                <a:rPr lang="en-US" sz="1600" dirty="0">
                  <a:solidFill>
                    <a:schemeClr val="tx1"/>
                  </a:solidFill>
                </a:rPr>
                <a:t> </a:t>
              </a:r>
              <a:r>
                <a:rPr lang="en-US" sz="1600" dirty="0" err="1">
                  <a:solidFill>
                    <a:schemeClr val="tx1"/>
                  </a:solidFill>
                </a:rPr>
                <a:t>mewujudkan</a:t>
              </a:r>
              <a:r>
                <a:rPr lang="en-US" sz="1600" dirty="0">
                  <a:solidFill>
                    <a:schemeClr val="tx1"/>
                  </a:solidFill>
                </a:rPr>
                <a:t> Indonesia </a:t>
              </a:r>
              <a:r>
                <a:rPr lang="en-US" sz="1600" dirty="0" err="1">
                  <a:solidFill>
                    <a:schemeClr val="tx1"/>
                  </a:solidFill>
                </a:rPr>
                <a:t>maju</a:t>
              </a:r>
              <a:r>
                <a:rPr lang="en-US" sz="1600" dirty="0">
                  <a:solidFill>
                    <a:schemeClr val="tx1"/>
                  </a:solidFill>
                </a:rPr>
                <a:t> yang </a:t>
              </a:r>
              <a:r>
                <a:rPr lang="en-US" sz="1600" dirty="0" err="1">
                  <a:solidFill>
                    <a:schemeClr val="tx1"/>
                  </a:solidFill>
                </a:rPr>
                <a:t>berdaulat</a:t>
              </a:r>
              <a:r>
                <a:rPr lang="en-US" sz="1600" dirty="0">
                  <a:solidFill>
                    <a:schemeClr val="tx1"/>
                  </a:solidFill>
                </a:rPr>
                <a:t>, </a:t>
              </a:r>
              <a:r>
                <a:rPr lang="en-US" sz="1600" dirty="0" err="1">
                  <a:solidFill>
                    <a:schemeClr val="tx1"/>
                  </a:solidFill>
                </a:rPr>
                <a:t>mandiri</a:t>
              </a:r>
              <a:r>
                <a:rPr lang="en-US" sz="1600" dirty="0">
                  <a:solidFill>
                    <a:schemeClr val="tx1"/>
                  </a:solidFill>
                </a:rPr>
                <a:t> dan </a:t>
              </a:r>
              <a:r>
                <a:rPr lang="en-US" sz="1600" dirty="0" err="1">
                  <a:solidFill>
                    <a:schemeClr val="tx1"/>
                  </a:solidFill>
                </a:rPr>
                <a:t>berkepribadian</a:t>
              </a:r>
              <a:r>
                <a:rPr lang="en-US" sz="1600" dirty="0">
                  <a:solidFill>
                    <a:schemeClr val="tx1"/>
                  </a:solidFill>
                </a:rPr>
                <a:t> </a:t>
              </a:r>
              <a:r>
                <a:rPr lang="en-US" sz="1600" dirty="0" err="1">
                  <a:solidFill>
                    <a:schemeClr val="tx1"/>
                  </a:solidFill>
                </a:rPr>
                <a:t>berlandaskan</a:t>
              </a:r>
              <a:r>
                <a:rPr lang="en-US" sz="1600" dirty="0">
                  <a:solidFill>
                    <a:schemeClr val="tx1"/>
                  </a:solidFill>
                </a:rPr>
                <a:t> gotong royong</a:t>
              </a:r>
              <a:endParaRPr lang="en-ID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26" name="Arrow: Down 25">
            <a:extLst>
              <a:ext uri="{FF2B5EF4-FFF2-40B4-BE49-F238E27FC236}">
                <a16:creationId xmlns:a16="http://schemas.microsoft.com/office/drawing/2014/main" id="{2728B5B4-09B2-4F5C-ABFB-38AFBD96451D}"/>
              </a:ext>
            </a:extLst>
          </p:cNvPr>
          <p:cNvSpPr/>
          <p:nvPr/>
        </p:nvSpPr>
        <p:spPr>
          <a:xfrm>
            <a:off x="9836300" y="1584286"/>
            <a:ext cx="575733" cy="383556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7" name="Arrow: Down 26">
            <a:extLst>
              <a:ext uri="{FF2B5EF4-FFF2-40B4-BE49-F238E27FC236}">
                <a16:creationId xmlns:a16="http://schemas.microsoft.com/office/drawing/2014/main" id="{0D57CBE4-80F3-43C0-9212-1FF6448BACF9}"/>
              </a:ext>
            </a:extLst>
          </p:cNvPr>
          <p:cNvSpPr/>
          <p:nvPr/>
        </p:nvSpPr>
        <p:spPr>
          <a:xfrm>
            <a:off x="9861502" y="3496294"/>
            <a:ext cx="575733" cy="383556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8" name="Arrow: Down 27">
            <a:extLst>
              <a:ext uri="{FF2B5EF4-FFF2-40B4-BE49-F238E27FC236}">
                <a16:creationId xmlns:a16="http://schemas.microsoft.com/office/drawing/2014/main" id="{45A2DC37-96B4-4413-9565-C6BC5087ACDA}"/>
              </a:ext>
            </a:extLst>
          </p:cNvPr>
          <p:cNvSpPr/>
          <p:nvPr/>
        </p:nvSpPr>
        <p:spPr>
          <a:xfrm>
            <a:off x="9861501" y="5060177"/>
            <a:ext cx="575733" cy="383556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396BC3FB-1558-4B47-93F6-C9C11D523C54}"/>
              </a:ext>
            </a:extLst>
          </p:cNvPr>
          <p:cNvGrpSpPr/>
          <p:nvPr/>
        </p:nvGrpSpPr>
        <p:grpSpPr>
          <a:xfrm>
            <a:off x="345932" y="1772270"/>
            <a:ext cx="6940788" cy="4213790"/>
            <a:chOff x="446603" y="1499737"/>
            <a:chExt cx="6940788" cy="4213790"/>
          </a:xfrm>
        </p:grpSpPr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id="{805D7D30-DA4D-40F7-9728-EA33989F1A65}"/>
                </a:ext>
              </a:extLst>
            </p:cNvPr>
            <p:cNvGrpSpPr/>
            <p:nvPr/>
          </p:nvGrpSpPr>
          <p:grpSpPr>
            <a:xfrm>
              <a:off x="448453" y="3742848"/>
              <a:ext cx="4932507" cy="848160"/>
              <a:chOff x="1524000" y="3613754"/>
              <a:chExt cx="3522266" cy="649752"/>
            </a:xfrm>
            <a:solidFill>
              <a:srgbClr val="C1392B"/>
            </a:solidFill>
          </p:grpSpPr>
          <p:sp>
            <p:nvSpPr>
              <p:cNvPr id="112" name="Shape 1068">
                <a:extLst>
                  <a:ext uri="{FF2B5EF4-FFF2-40B4-BE49-F238E27FC236}">
                    <a16:creationId xmlns:a16="http://schemas.microsoft.com/office/drawing/2014/main" id="{A4ECCB67-2374-4A1F-81B2-7459EDDF697B}"/>
                  </a:ext>
                </a:extLst>
              </p:cNvPr>
              <p:cNvSpPr/>
              <p:nvPr/>
            </p:nvSpPr>
            <p:spPr>
              <a:xfrm>
                <a:off x="4698182" y="3613754"/>
                <a:ext cx="348084" cy="6497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9340"/>
                    </a:lnTo>
                    <a:lnTo>
                      <a:pt x="21600" y="13486"/>
                    </a:lnTo>
                    <a:lnTo>
                      <a:pt x="0" y="21600"/>
                    </a:lnTo>
                    <a:cubicBezTo>
                      <a:pt x="0" y="2160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C000">
                  <a:alpha val="9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lvl="0">
                  <a:defRPr sz="3200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113" name="Shape 1069">
                <a:extLst>
                  <a:ext uri="{FF2B5EF4-FFF2-40B4-BE49-F238E27FC236}">
                    <a16:creationId xmlns:a16="http://schemas.microsoft.com/office/drawing/2014/main" id="{185DF649-A41A-4612-8585-24F3490F57FC}"/>
                  </a:ext>
                </a:extLst>
              </p:cNvPr>
              <p:cNvSpPr/>
              <p:nvPr/>
            </p:nvSpPr>
            <p:spPr>
              <a:xfrm>
                <a:off x="1524000" y="3613754"/>
                <a:ext cx="3177368" cy="6497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0"/>
                    </a:lnTo>
                    <a:cubicBezTo>
                      <a:pt x="2160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C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lvl="0">
                  <a:defRPr sz="3200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</p:grpSp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B990C096-F3D1-4082-96E9-8BFB80FAFEA3}"/>
                </a:ext>
              </a:extLst>
            </p:cNvPr>
            <p:cNvGrpSpPr/>
            <p:nvPr/>
          </p:nvGrpSpPr>
          <p:grpSpPr>
            <a:xfrm>
              <a:off x="446603" y="1499737"/>
              <a:ext cx="5569188" cy="1132065"/>
              <a:chOff x="1524000" y="2377722"/>
              <a:chExt cx="3889414" cy="867243"/>
            </a:xfrm>
            <a:solidFill>
              <a:schemeClr val="accent2"/>
            </a:solidFill>
          </p:grpSpPr>
          <p:sp>
            <p:nvSpPr>
              <p:cNvPr id="78" name="Shape 1077">
                <a:extLst>
                  <a:ext uri="{FF2B5EF4-FFF2-40B4-BE49-F238E27FC236}">
                    <a16:creationId xmlns:a16="http://schemas.microsoft.com/office/drawing/2014/main" id="{62C13F03-5E28-4F6C-B4D3-53A1A14FA51B}"/>
                  </a:ext>
                </a:extLst>
              </p:cNvPr>
              <p:cNvSpPr/>
              <p:nvPr/>
            </p:nvSpPr>
            <p:spPr>
              <a:xfrm>
                <a:off x="1524000" y="2377722"/>
                <a:ext cx="3372133" cy="6497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0"/>
                    </a:lnTo>
                    <a:cubicBezTo>
                      <a:pt x="2160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B2D23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lvl="0">
                  <a:defRPr sz="3200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79" name="Shape 1078">
                <a:extLst>
                  <a:ext uri="{FF2B5EF4-FFF2-40B4-BE49-F238E27FC236}">
                    <a16:creationId xmlns:a16="http://schemas.microsoft.com/office/drawing/2014/main" id="{457EED66-F33B-4FE7-9E97-D0E7F6269907}"/>
                  </a:ext>
                </a:extLst>
              </p:cNvPr>
              <p:cNvSpPr/>
              <p:nvPr/>
            </p:nvSpPr>
            <p:spPr>
              <a:xfrm>
                <a:off x="4892950" y="2377722"/>
                <a:ext cx="520464" cy="86724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19997"/>
                    </a:lnTo>
                    <a:lnTo>
                      <a:pt x="18808" y="21600"/>
                    </a:lnTo>
                    <a:lnTo>
                      <a:pt x="0" y="16183"/>
                    </a:lnTo>
                    <a:cubicBezTo>
                      <a:pt x="0" y="16183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B2D235">
                  <a:alpha val="9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lvl="0">
                  <a:defRPr sz="3200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</p:grpSp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641945D0-9C65-41C6-ACE1-182F1D11F61A}"/>
                </a:ext>
              </a:extLst>
            </p:cNvPr>
            <p:cNvGrpSpPr/>
            <p:nvPr/>
          </p:nvGrpSpPr>
          <p:grpSpPr>
            <a:xfrm>
              <a:off x="446731" y="2627741"/>
              <a:ext cx="5056471" cy="848160"/>
              <a:chOff x="1524000" y="3613754"/>
              <a:chExt cx="3522266" cy="649752"/>
            </a:xfrm>
            <a:solidFill>
              <a:srgbClr val="C1392B"/>
            </a:solidFill>
          </p:grpSpPr>
          <p:sp>
            <p:nvSpPr>
              <p:cNvPr id="85" name="Shape 1068">
                <a:extLst>
                  <a:ext uri="{FF2B5EF4-FFF2-40B4-BE49-F238E27FC236}">
                    <a16:creationId xmlns:a16="http://schemas.microsoft.com/office/drawing/2014/main" id="{2B8A7DB8-78D3-4F37-8AC2-351FE548765F}"/>
                  </a:ext>
                </a:extLst>
              </p:cNvPr>
              <p:cNvSpPr/>
              <p:nvPr/>
            </p:nvSpPr>
            <p:spPr>
              <a:xfrm>
                <a:off x="4698182" y="3613754"/>
                <a:ext cx="348084" cy="6497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9340"/>
                    </a:lnTo>
                    <a:lnTo>
                      <a:pt x="21600" y="13486"/>
                    </a:lnTo>
                    <a:lnTo>
                      <a:pt x="0" y="21600"/>
                    </a:lnTo>
                    <a:cubicBezTo>
                      <a:pt x="0" y="2160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00BBD6">
                  <a:alpha val="9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lvl="0">
                  <a:defRPr sz="3200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86" name="Shape 1069">
                <a:extLst>
                  <a:ext uri="{FF2B5EF4-FFF2-40B4-BE49-F238E27FC236}">
                    <a16:creationId xmlns:a16="http://schemas.microsoft.com/office/drawing/2014/main" id="{678250CC-59CD-44AC-B4C1-7381974123D8}"/>
                  </a:ext>
                </a:extLst>
              </p:cNvPr>
              <p:cNvSpPr/>
              <p:nvPr/>
            </p:nvSpPr>
            <p:spPr>
              <a:xfrm>
                <a:off x="1524000" y="3613754"/>
                <a:ext cx="3177368" cy="6497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0"/>
                    </a:lnTo>
                    <a:cubicBezTo>
                      <a:pt x="2160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00BBD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lvl="0">
                  <a:defRPr sz="3200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</p:grp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45C6692D-9B9D-4076-82F8-FF10BCC0A017}"/>
                </a:ext>
              </a:extLst>
            </p:cNvPr>
            <p:cNvGrpSpPr/>
            <p:nvPr/>
          </p:nvGrpSpPr>
          <p:grpSpPr>
            <a:xfrm>
              <a:off x="481371" y="4581463"/>
              <a:ext cx="5534420" cy="1132064"/>
              <a:chOff x="1524531" y="4692473"/>
              <a:chExt cx="3881386" cy="867243"/>
            </a:xfrm>
            <a:solidFill>
              <a:srgbClr val="92D050"/>
            </a:solidFill>
          </p:grpSpPr>
          <p:sp>
            <p:nvSpPr>
              <p:cNvPr id="94" name="Shape 1083">
                <a:extLst>
                  <a:ext uri="{FF2B5EF4-FFF2-40B4-BE49-F238E27FC236}">
                    <a16:creationId xmlns:a16="http://schemas.microsoft.com/office/drawing/2014/main" id="{11D48039-393C-4E9C-B45A-2EE898825FEE}"/>
                  </a:ext>
                </a:extLst>
              </p:cNvPr>
              <p:cNvSpPr/>
              <p:nvPr/>
            </p:nvSpPr>
            <p:spPr>
              <a:xfrm>
                <a:off x="1524531" y="4909716"/>
                <a:ext cx="3364115" cy="6497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0" y="0"/>
                    </a:lnTo>
                    <a:lnTo>
                      <a:pt x="21600" y="0"/>
                    </a:lnTo>
                    <a:lnTo>
                      <a:pt x="21600" y="21600"/>
                    </a:lnTo>
                    <a:cubicBezTo>
                      <a:pt x="21600" y="21600"/>
                      <a:pt x="0" y="21600"/>
                      <a:pt x="0" y="21600"/>
                    </a:cubicBezTo>
                    <a:close/>
                  </a:path>
                </a:pathLst>
              </a:custGeom>
              <a:solidFill>
                <a:srgbClr val="AC59C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lvl="0">
                  <a:defRPr sz="3200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95" name="Shape 1084">
                <a:extLst>
                  <a:ext uri="{FF2B5EF4-FFF2-40B4-BE49-F238E27FC236}">
                    <a16:creationId xmlns:a16="http://schemas.microsoft.com/office/drawing/2014/main" id="{718FA403-68B4-4CB7-824A-F34CD8840E9C}"/>
                  </a:ext>
                </a:extLst>
              </p:cNvPr>
              <p:cNvSpPr/>
              <p:nvPr/>
            </p:nvSpPr>
            <p:spPr>
              <a:xfrm>
                <a:off x="4885459" y="4692473"/>
                <a:ext cx="520458" cy="86724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21600" y="1603"/>
                    </a:lnTo>
                    <a:lnTo>
                      <a:pt x="18808" y="0"/>
                    </a:lnTo>
                    <a:lnTo>
                      <a:pt x="0" y="5417"/>
                    </a:lnTo>
                    <a:cubicBezTo>
                      <a:pt x="0" y="5417"/>
                      <a:pt x="0" y="21600"/>
                      <a:pt x="0" y="21600"/>
                    </a:cubicBezTo>
                    <a:close/>
                  </a:path>
                </a:pathLst>
              </a:custGeom>
              <a:solidFill>
                <a:srgbClr val="AC59C1">
                  <a:alpha val="9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lvl="0">
                  <a:defRPr sz="3200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</p:grp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3B2210FF-6CA7-4370-B32B-83DC311F108B}"/>
                </a:ext>
              </a:extLst>
            </p:cNvPr>
            <p:cNvSpPr txBox="1"/>
            <p:nvPr/>
          </p:nvSpPr>
          <p:spPr>
            <a:xfrm>
              <a:off x="676409" y="1584655"/>
              <a:ext cx="4344877" cy="70788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2000" b="1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Signika" panose="02010003020600000004" pitchFamily="50" charset="0"/>
                  <a:cs typeface="Clear Sans" panose="020B0503030202020304" pitchFamily="34" charset="0"/>
                  <a:sym typeface="Open Sans" charset="0"/>
                </a:rPr>
                <a:t>Penerapan</a:t>
              </a:r>
              <a:r>
                <a:rPr lang="en-US" sz="20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Signika" panose="02010003020600000004" pitchFamily="50" charset="0"/>
                  <a:cs typeface="Clear Sans" panose="020B0503030202020304" pitchFamily="34" charset="0"/>
                  <a:sym typeface="Open Sans" charset="0"/>
                </a:rPr>
                <a:t> </a:t>
              </a:r>
              <a:r>
                <a:rPr lang="en-US" sz="2000" b="1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Signika" panose="02010003020600000004" pitchFamily="50" charset="0"/>
                  <a:cs typeface="Clear Sans" panose="020B0503030202020304" pitchFamily="34" charset="0"/>
                  <a:sym typeface="Open Sans" charset="0"/>
                </a:rPr>
                <a:t>Manajemen</a:t>
              </a:r>
              <a:r>
                <a:rPr lang="en-US" sz="20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Signika" panose="02010003020600000004" pitchFamily="50" charset="0"/>
                  <a:cs typeface="Clear Sans" panose="020B0503030202020304" pitchFamily="34" charset="0"/>
                  <a:sym typeface="Open Sans" charset="0"/>
                </a:rPr>
                <a:t> </a:t>
              </a:r>
              <a:r>
                <a:rPr lang="en-US" sz="2000" b="1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Signika" panose="02010003020600000004" pitchFamily="50" charset="0"/>
                  <a:cs typeface="Clear Sans" panose="020B0503030202020304" pitchFamily="34" charset="0"/>
                  <a:sym typeface="Open Sans" charset="0"/>
                </a:rPr>
                <a:t>Talenta</a:t>
              </a:r>
              <a:r>
                <a:rPr lang="en-US" sz="20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Signika" panose="02010003020600000004" pitchFamily="50" charset="0"/>
                  <a:cs typeface="Clear Sans" panose="020B0503030202020304" pitchFamily="34" charset="0"/>
                  <a:sym typeface="Open Sans" charset="0"/>
                </a:rPr>
                <a:t> Nasional ASN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66C3ACBD-C862-4D0D-BC19-827BB1C839DD}"/>
                </a:ext>
              </a:extLst>
            </p:cNvPr>
            <p:cNvSpPr txBox="1"/>
            <p:nvPr/>
          </p:nvSpPr>
          <p:spPr>
            <a:xfrm>
              <a:off x="676410" y="2851219"/>
              <a:ext cx="4124121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2000" b="1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Signika" panose="02010003020600000004" pitchFamily="50" charset="0"/>
                  <a:cs typeface="Clear Sans" panose="020B0503030202020304" pitchFamily="34" charset="0"/>
                  <a:sym typeface="Open Sans" charset="0"/>
                </a:rPr>
                <a:t>Peningkatan</a:t>
              </a:r>
              <a:r>
                <a:rPr lang="en-US" sz="20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Signika" panose="02010003020600000004" pitchFamily="50" charset="0"/>
                  <a:cs typeface="Clear Sans" panose="020B0503030202020304" pitchFamily="34" charset="0"/>
                  <a:sym typeface="Open Sans" charset="0"/>
                </a:rPr>
                <a:t> </a:t>
              </a:r>
              <a:r>
                <a:rPr lang="en-US" sz="2000" b="1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Signika" panose="02010003020600000004" pitchFamily="50" charset="0"/>
                  <a:cs typeface="Clear Sans" panose="020B0503030202020304" pitchFamily="34" charset="0"/>
                  <a:sym typeface="Open Sans" charset="0"/>
                </a:rPr>
                <a:t>Sistem</a:t>
              </a:r>
              <a:r>
                <a:rPr lang="en-US" sz="20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Signika" panose="02010003020600000004" pitchFamily="50" charset="0"/>
                  <a:cs typeface="Clear Sans" panose="020B0503030202020304" pitchFamily="34" charset="0"/>
                  <a:sym typeface="Open Sans" charset="0"/>
                </a:rPr>
                <a:t> Merit ASN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FB7C9BFC-11F5-4A13-9552-21A80FDBAF95}"/>
                </a:ext>
              </a:extLst>
            </p:cNvPr>
            <p:cNvSpPr txBox="1"/>
            <p:nvPr/>
          </p:nvSpPr>
          <p:spPr>
            <a:xfrm>
              <a:off x="736667" y="5089068"/>
              <a:ext cx="3510847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2000" b="1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Signika" panose="02010003020600000004" pitchFamily="50" charset="0"/>
                  <a:cs typeface="Clear Sans" panose="020B0503030202020304" pitchFamily="34" charset="0"/>
                  <a:sym typeface="Open Sans" charset="0"/>
                </a:rPr>
                <a:t>Penataan</a:t>
              </a:r>
              <a:r>
                <a:rPr lang="en-US" sz="20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Signika" panose="02010003020600000004" pitchFamily="50" charset="0"/>
                  <a:cs typeface="Clear Sans" panose="020B0503030202020304" pitchFamily="34" charset="0"/>
                  <a:sym typeface="Open Sans" charset="0"/>
                </a:rPr>
                <a:t> </a:t>
              </a:r>
              <a:r>
                <a:rPr lang="en-US" sz="2000" b="1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Signika" panose="02010003020600000004" pitchFamily="50" charset="0"/>
                  <a:cs typeface="Clear Sans" panose="020B0503030202020304" pitchFamily="34" charset="0"/>
                  <a:sym typeface="Open Sans" charset="0"/>
                </a:rPr>
                <a:t>Jabatan</a:t>
              </a:r>
              <a:r>
                <a:rPr lang="en-US" sz="20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Signika" panose="02010003020600000004" pitchFamily="50" charset="0"/>
                  <a:cs typeface="Clear Sans" panose="020B0503030202020304" pitchFamily="34" charset="0"/>
                  <a:sym typeface="Open Sans" charset="0"/>
                </a:rPr>
                <a:t> </a:t>
              </a:r>
              <a:r>
                <a:rPr lang="en-US" sz="2000" b="1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Signika" panose="02010003020600000004" pitchFamily="50" charset="0"/>
                  <a:cs typeface="Clear Sans" panose="020B0503030202020304" pitchFamily="34" charset="0"/>
                  <a:sym typeface="Open Sans" charset="0"/>
                </a:rPr>
                <a:t>Fungsional</a:t>
              </a:r>
              <a:endPara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" panose="02010003020600000004" pitchFamily="50" charset="0"/>
                <a:cs typeface="Clear Sans" panose="020B0503030202020304" pitchFamily="34" charset="0"/>
                <a:sym typeface="Open Sans" charset="0"/>
              </a:endParaRPr>
            </a:p>
          </p:txBody>
        </p:sp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62DB9702-1512-476B-90F2-6705497EFDA9}"/>
                </a:ext>
              </a:extLst>
            </p:cNvPr>
            <p:cNvGrpSpPr/>
            <p:nvPr/>
          </p:nvGrpSpPr>
          <p:grpSpPr>
            <a:xfrm>
              <a:off x="4779592" y="2305273"/>
              <a:ext cx="2607799" cy="2665308"/>
              <a:chOff x="3708420" y="2087911"/>
              <a:chExt cx="1891343" cy="1892239"/>
            </a:xfrm>
          </p:grpSpPr>
          <p:sp>
            <p:nvSpPr>
              <p:cNvPr id="102" name="Shape 1086">
                <a:extLst>
                  <a:ext uri="{FF2B5EF4-FFF2-40B4-BE49-F238E27FC236}">
                    <a16:creationId xmlns:a16="http://schemas.microsoft.com/office/drawing/2014/main" id="{1BA07613-EFC1-44BE-9C10-66E8718C8781}"/>
                  </a:ext>
                </a:extLst>
              </p:cNvPr>
              <p:cNvSpPr/>
              <p:nvPr/>
            </p:nvSpPr>
            <p:spPr>
              <a:xfrm>
                <a:off x="3708420" y="2087911"/>
                <a:ext cx="1891343" cy="189223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lose/>
                  </a:path>
                </a:pathLst>
              </a:custGeom>
              <a:solidFill>
                <a:srgbClr val="F13B48"/>
              </a:solidFill>
              <a:ln w="12700">
                <a:noFill/>
                <a:miter lim="400000"/>
              </a:ln>
            </p:spPr>
            <p:txBody>
              <a:bodyPr lIns="38100" tIns="38100" rIns="38100" bIns="38100" anchor="ctr"/>
              <a:lstStyle/>
              <a:p>
                <a:pPr lvl="0">
                  <a:defRPr sz="3200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104" name="Shape 1086">
                <a:extLst>
                  <a:ext uri="{FF2B5EF4-FFF2-40B4-BE49-F238E27FC236}">
                    <a16:creationId xmlns:a16="http://schemas.microsoft.com/office/drawing/2014/main" id="{F5210FCB-473F-48BB-BBD0-110A2F5D2143}"/>
                  </a:ext>
                </a:extLst>
              </p:cNvPr>
              <p:cNvSpPr/>
              <p:nvPr/>
            </p:nvSpPr>
            <p:spPr>
              <a:xfrm>
                <a:off x="3849330" y="2227048"/>
                <a:ext cx="1609519" cy="16102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lvl="0" algn="ctr">
                  <a:defRPr sz="3200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r>
                  <a:rPr lang="en-US" sz="20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Perpres</a:t>
                </a:r>
                <a:r>
                  <a:rPr lang="en-US" sz="2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18/2020 </a:t>
                </a:r>
                <a:r>
                  <a:rPr lang="en-US" sz="20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ttg</a:t>
                </a:r>
                <a:r>
                  <a:rPr lang="en-US" sz="2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RPJMN</a:t>
                </a:r>
              </a:p>
              <a:p>
                <a:pPr lvl="0" algn="ctr">
                  <a:defRPr sz="3200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r>
                  <a:rPr lang="en-US" sz="2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2020-2024</a:t>
                </a:r>
                <a:endParaRPr sz="2000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p:grp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2CA023CB-76A5-4F8D-B131-440C6EBBBE03}"/>
                </a:ext>
              </a:extLst>
            </p:cNvPr>
            <p:cNvSpPr txBox="1"/>
            <p:nvPr/>
          </p:nvSpPr>
          <p:spPr>
            <a:xfrm>
              <a:off x="697530" y="3893823"/>
              <a:ext cx="4449519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2000" b="1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Signika" panose="02010003020600000004" pitchFamily="50" charset="0"/>
                  <a:cs typeface="Clear Sans" panose="020B0503030202020304" pitchFamily="34" charset="0"/>
                  <a:sym typeface="Open Sans" charset="0"/>
                </a:rPr>
                <a:t>Penyederhanaan</a:t>
              </a:r>
              <a:r>
                <a:rPr lang="en-US" sz="20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Signika" panose="02010003020600000004" pitchFamily="50" charset="0"/>
                  <a:cs typeface="Clear Sans" panose="020B0503030202020304" pitchFamily="34" charset="0"/>
                  <a:sym typeface="Open Sans" charset="0"/>
                </a:rPr>
                <a:t> </a:t>
              </a:r>
              <a:r>
                <a:rPr lang="en-US" sz="2000" b="1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Signika" panose="02010003020600000004" pitchFamily="50" charset="0"/>
                  <a:cs typeface="Clear Sans" panose="020B0503030202020304" pitchFamily="34" charset="0"/>
                  <a:sym typeface="Open Sans" charset="0"/>
                </a:rPr>
                <a:t>Eselonisasi</a:t>
              </a:r>
              <a:endPara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" panose="02010003020600000004" pitchFamily="50" charset="0"/>
                <a:cs typeface="Clear Sans" panose="020B0503030202020304" pitchFamily="34" charset="0"/>
                <a:sym typeface="Open Sans" charset="0"/>
              </a:endParaRPr>
            </a:p>
          </p:txBody>
        </p:sp>
      </p:grpSp>
      <p:sp>
        <p:nvSpPr>
          <p:cNvPr id="115" name="TextBox 114">
            <a:extLst>
              <a:ext uri="{FF2B5EF4-FFF2-40B4-BE49-F238E27FC236}">
                <a16:creationId xmlns:a16="http://schemas.microsoft.com/office/drawing/2014/main" id="{574698F1-4FFD-4F1E-9A25-617CF5F0C23A}"/>
              </a:ext>
            </a:extLst>
          </p:cNvPr>
          <p:cNvSpPr txBox="1"/>
          <p:nvPr/>
        </p:nvSpPr>
        <p:spPr>
          <a:xfrm>
            <a:off x="422702" y="149683"/>
            <a:ext cx="755941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Penguatan</a:t>
            </a:r>
            <a:r>
              <a:rPr lang="en-US" sz="3200" dirty="0"/>
              <a:t> </a:t>
            </a:r>
            <a:r>
              <a:rPr lang="en-US" sz="3200" dirty="0" err="1"/>
              <a:t>Implementasi</a:t>
            </a:r>
            <a:r>
              <a:rPr lang="en-US" sz="3200" dirty="0"/>
              <a:t> </a:t>
            </a:r>
            <a:r>
              <a:rPr lang="en-US" sz="3200" dirty="0" err="1"/>
              <a:t>Manajemen</a:t>
            </a:r>
            <a:r>
              <a:rPr lang="en-US" sz="3200" dirty="0"/>
              <a:t> ASN </a:t>
            </a:r>
            <a:r>
              <a:rPr lang="en-US" sz="2000" dirty="0" err="1"/>
              <a:t>Hubungan</a:t>
            </a:r>
            <a:r>
              <a:rPr lang="en-US" sz="2000" dirty="0"/>
              <a:t>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RPJMN 2020-2024</a:t>
            </a:r>
            <a:r>
              <a:rPr lang="en-US" sz="2000" dirty="0"/>
              <a:t> dan </a:t>
            </a:r>
            <a:r>
              <a:rPr lang="en-US" sz="2000" dirty="0" err="1"/>
              <a:t>Renstra</a:t>
            </a:r>
            <a:r>
              <a:rPr lang="en-US" sz="2000" dirty="0"/>
              <a:t> </a:t>
            </a:r>
            <a:r>
              <a:rPr lang="en-US" sz="2000" dirty="0" err="1"/>
              <a:t>Kemendag</a:t>
            </a:r>
            <a:r>
              <a:rPr lang="en-US" sz="2000" dirty="0"/>
              <a:t> 2020-2024</a:t>
            </a:r>
            <a:endParaRPr lang="en-ID" sz="3200" dirty="0"/>
          </a:p>
        </p:txBody>
      </p: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3173542C-BDB8-4C07-B18C-9A78B3F79B49}"/>
              </a:ext>
            </a:extLst>
          </p:cNvPr>
          <p:cNvCxnSpPr>
            <a:cxnSpLocks/>
          </p:cNvCxnSpPr>
          <p:nvPr/>
        </p:nvCxnSpPr>
        <p:spPr>
          <a:xfrm flipV="1">
            <a:off x="5757333" y="567856"/>
            <a:ext cx="2563303" cy="1972144"/>
          </a:xfrm>
          <a:prstGeom prst="straightConnector1">
            <a:avLst/>
          </a:prstGeom>
          <a:ln w="76200">
            <a:solidFill>
              <a:schemeClr val="tx2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>
            <a:extLst>
              <a:ext uri="{FF2B5EF4-FFF2-40B4-BE49-F238E27FC236}">
                <a16:creationId xmlns:a16="http://schemas.microsoft.com/office/drawing/2014/main" id="{03B57A01-D5DA-4E4C-B024-2CB68409F1F1}"/>
              </a:ext>
            </a:extLst>
          </p:cNvPr>
          <p:cNvCxnSpPr>
            <a:cxnSpLocks/>
          </p:cNvCxnSpPr>
          <p:nvPr/>
        </p:nvCxnSpPr>
        <p:spPr>
          <a:xfrm>
            <a:off x="5712837" y="5255846"/>
            <a:ext cx="2623444" cy="1452471"/>
          </a:xfrm>
          <a:prstGeom prst="straightConnector1">
            <a:avLst/>
          </a:prstGeom>
          <a:ln w="76200">
            <a:solidFill>
              <a:schemeClr val="tx2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9198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09593-6204-41AC-B844-15E3425A6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2995"/>
            <a:ext cx="10515600" cy="717449"/>
          </a:xfrm>
        </p:spPr>
        <p:txBody>
          <a:bodyPr>
            <a:normAutofit/>
          </a:bodyPr>
          <a:lstStyle/>
          <a:p>
            <a:pPr algn="ctr"/>
            <a:r>
              <a:rPr lang="id-ID" sz="3200" b="0" dirty="0">
                <a:latin typeface="Squada One"/>
                <a:ea typeface="Squada One"/>
                <a:cs typeface="Squada One"/>
                <a:sym typeface="Squada One"/>
              </a:rPr>
              <a:t>Pengembangan Kapasitas </a:t>
            </a:r>
            <a:r>
              <a:rPr lang="en-US" sz="3200" b="0" dirty="0">
                <a:latin typeface="Squada One"/>
                <a:ea typeface="Squada One"/>
                <a:cs typeface="Squada One"/>
                <a:sym typeface="Squada One"/>
              </a:rPr>
              <a:t>SDM </a:t>
            </a:r>
            <a:r>
              <a:rPr lang="en-US" sz="3200" b="0" dirty="0" err="1">
                <a:latin typeface="Squada One"/>
                <a:ea typeface="Squada One"/>
                <a:cs typeface="Squada One"/>
                <a:sym typeface="Squada One"/>
              </a:rPr>
              <a:t>Bidang</a:t>
            </a:r>
            <a:r>
              <a:rPr lang="en-US" sz="3200" b="0" dirty="0">
                <a:latin typeface="Squada One"/>
                <a:ea typeface="Squada One"/>
                <a:cs typeface="Squada One"/>
                <a:sym typeface="Squada One"/>
              </a:rPr>
              <a:t> </a:t>
            </a:r>
            <a:r>
              <a:rPr lang="en-US" sz="3200" b="0" dirty="0" err="1">
                <a:latin typeface="Squada One"/>
                <a:ea typeface="Squada One"/>
                <a:cs typeface="Squada One"/>
                <a:sym typeface="Squada One"/>
              </a:rPr>
              <a:t>Perdagangan</a:t>
            </a:r>
            <a:endParaRPr lang="en-ID" sz="3200" dirty="0"/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75EF241D-FD29-4B55-BDFA-36A8540763C0}"/>
              </a:ext>
            </a:extLst>
          </p:cNvPr>
          <p:cNvGrpSpPr/>
          <p:nvPr/>
        </p:nvGrpSpPr>
        <p:grpSpPr>
          <a:xfrm>
            <a:off x="0" y="966528"/>
            <a:ext cx="12177373" cy="5891472"/>
            <a:chOff x="0" y="966528"/>
            <a:chExt cx="12177373" cy="5891472"/>
          </a:xfrm>
        </p:grpSpPr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0916631B-1D9A-4077-8B41-6EADCD574571}"/>
                </a:ext>
              </a:extLst>
            </p:cNvPr>
            <p:cNvGrpSpPr/>
            <p:nvPr/>
          </p:nvGrpSpPr>
          <p:grpSpPr>
            <a:xfrm>
              <a:off x="0" y="966528"/>
              <a:ext cx="12027968" cy="5891472"/>
              <a:chOff x="24255" y="1558240"/>
              <a:chExt cx="10764251" cy="4663080"/>
            </a:xfrm>
          </p:grpSpPr>
          <p:sp>
            <p:nvSpPr>
              <p:cNvPr id="4" name="Freeform: Shape 43">
                <a:extLst>
                  <a:ext uri="{FF2B5EF4-FFF2-40B4-BE49-F238E27FC236}">
                    <a16:creationId xmlns:a16="http://schemas.microsoft.com/office/drawing/2014/main" id="{8984BCDA-B702-450C-AA9A-9E477F729E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82391" y="5216707"/>
                <a:ext cx="2567261" cy="1004613"/>
              </a:xfrm>
              <a:custGeom>
                <a:avLst/>
                <a:gdLst>
                  <a:gd name="connsiteX0" fmla="*/ 0 w 3431180"/>
                  <a:gd name="connsiteY0" fmla="*/ 0 h 1056304"/>
                  <a:gd name="connsiteX1" fmla="*/ 1254602 w 3431180"/>
                  <a:gd name="connsiteY1" fmla="*/ 0 h 1056304"/>
                  <a:gd name="connsiteX2" fmla="*/ 1758828 w 3431180"/>
                  <a:gd name="connsiteY2" fmla="*/ 244685 h 1056304"/>
                  <a:gd name="connsiteX3" fmla="*/ 1758828 w 3431180"/>
                  <a:gd name="connsiteY3" fmla="*/ 244353 h 1056304"/>
                  <a:gd name="connsiteX4" fmla="*/ 3431180 w 3431180"/>
                  <a:gd name="connsiteY4" fmla="*/ 1056304 h 1056304"/>
                  <a:gd name="connsiteX5" fmla="*/ 878250 w 3431180"/>
                  <a:gd name="connsiteY5" fmla="*/ 1056304 h 1056304"/>
                  <a:gd name="connsiteX6" fmla="*/ 878248 w 3431180"/>
                  <a:gd name="connsiteY6" fmla="*/ 1056303 h 1056304"/>
                  <a:gd name="connsiteX7" fmla="*/ 234666 w 3431180"/>
                  <a:gd name="connsiteY7" fmla="*/ 1056303 h 1056304"/>
                  <a:gd name="connsiteX0" fmla="*/ 0 w 3431180"/>
                  <a:gd name="connsiteY0" fmla="*/ 0 h 1056304"/>
                  <a:gd name="connsiteX1" fmla="*/ 1254602 w 3431180"/>
                  <a:gd name="connsiteY1" fmla="*/ 0 h 1056304"/>
                  <a:gd name="connsiteX2" fmla="*/ 1758828 w 3431180"/>
                  <a:gd name="connsiteY2" fmla="*/ 244685 h 1056304"/>
                  <a:gd name="connsiteX3" fmla="*/ 3431180 w 3431180"/>
                  <a:gd name="connsiteY3" fmla="*/ 1056304 h 1056304"/>
                  <a:gd name="connsiteX4" fmla="*/ 878250 w 3431180"/>
                  <a:gd name="connsiteY4" fmla="*/ 1056304 h 1056304"/>
                  <a:gd name="connsiteX5" fmla="*/ 878248 w 3431180"/>
                  <a:gd name="connsiteY5" fmla="*/ 1056303 h 1056304"/>
                  <a:gd name="connsiteX6" fmla="*/ 234666 w 3431180"/>
                  <a:gd name="connsiteY6" fmla="*/ 1056303 h 1056304"/>
                  <a:gd name="connsiteX7" fmla="*/ 0 w 3431180"/>
                  <a:gd name="connsiteY7" fmla="*/ 0 h 1056304"/>
                  <a:gd name="connsiteX0" fmla="*/ 0 w 3431180"/>
                  <a:gd name="connsiteY0" fmla="*/ 0 h 1056304"/>
                  <a:gd name="connsiteX1" fmla="*/ 1254602 w 3431180"/>
                  <a:gd name="connsiteY1" fmla="*/ 0 h 1056304"/>
                  <a:gd name="connsiteX2" fmla="*/ 3431180 w 3431180"/>
                  <a:gd name="connsiteY2" fmla="*/ 1056304 h 1056304"/>
                  <a:gd name="connsiteX3" fmla="*/ 878250 w 3431180"/>
                  <a:gd name="connsiteY3" fmla="*/ 1056304 h 1056304"/>
                  <a:gd name="connsiteX4" fmla="*/ 878248 w 3431180"/>
                  <a:gd name="connsiteY4" fmla="*/ 1056303 h 1056304"/>
                  <a:gd name="connsiteX5" fmla="*/ 234666 w 3431180"/>
                  <a:gd name="connsiteY5" fmla="*/ 1056303 h 1056304"/>
                  <a:gd name="connsiteX6" fmla="*/ 0 w 3431180"/>
                  <a:gd name="connsiteY6" fmla="*/ 0 h 1056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431180" h="1056304">
                    <a:moveTo>
                      <a:pt x="0" y="0"/>
                    </a:moveTo>
                    <a:lnTo>
                      <a:pt x="1254602" y="0"/>
                    </a:lnTo>
                    <a:lnTo>
                      <a:pt x="3431180" y="1056304"/>
                    </a:lnTo>
                    <a:lnTo>
                      <a:pt x="878250" y="1056304"/>
                    </a:lnTo>
                    <a:cubicBezTo>
                      <a:pt x="878249" y="1056304"/>
                      <a:pt x="878249" y="1056303"/>
                      <a:pt x="878248" y="1056303"/>
                    </a:cubicBezTo>
                    <a:lnTo>
                      <a:pt x="234666" y="105630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vert="horz" wrap="square" lIns="91101" tIns="45551" rIns="91101" bIns="45551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391"/>
              </a:p>
            </p:txBody>
          </p:sp>
          <p:sp>
            <p:nvSpPr>
              <p:cNvPr id="5" name="Freeform 24">
                <a:extLst>
                  <a:ext uri="{FF2B5EF4-FFF2-40B4-BE49-F238E27FC236}">
                    <a16:creationId xmlns:a16="http://schemas.microsoft.com/office/drawing/2014/main" id="{327A4CE1-7625-4598-A646-1FFF1DEB24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71431" y="3699169"/>
                <a:ext cx="1448319" cy="1411359"/>
              </a:xfrm>
              <a:custGeom>
                <a:avLst/>
                <a:gdLst>
                  <a:gd name="T0" fmla="*/ 2009 w 3380"/>
                  <a:gd name="T1" fmla="*/ 1204 h 2594"/>
                  <a:gd name="T2" fmla="*/ 3380 w 3380"/>
                  <a:gd name="T3" fmla="*/ 1204 h 2594"/>
                  <a:gd name="T4" fmla="*/ 892 w 3380"/>
                  <a:gd name="T5" fmla="*/ 0 h 2594"/>
                  <a:gd name="T6" fmla="*/ 0 w 3380"/>
                  <a:gd name="T7" fmla="*/ 0 h 2594"/>
                  <a:gd name="T8" fmla="*/ 187 w 3380"/>
                  <a:gd name="T9" fmla="*/ 845 h 2594"/>
                  <a:gd name="T10" fmla="*/ 2319 w 3380"/>
                  <a:gd name="T11" fmla="*/ 2594 h 2594"/>
                  <a:gd name="T12" fmla="*/ 2009 w 3380"/>
                  <a:gd name="T13" fmla="*/ 1204 h 25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380" h="2594">
                    <a:moveTo>
                      <a:pt x="2009" y="1204"/>
                    </a:moveTo>
                    <a:lnTo>
                      <a:pt x="3380" y="1204"/>
                    </a:lnTo>
                    <a:lnTo>
                      <a:pt x="892" y="0"/>
                    </a:lnTo>
                    <a:lnTo>
                      <a:pt x="0" y="0"/>
                    </a:lnTo>
                    <a:lnTo>
                      <a:pt x="187" y="845"/>
                    </a:lnTo>
                    <a:lnTo>
                      <a:pt x="2319" y="2594"/>
                    </a:lnTo>
                    <a:lnTo>
                      <a:pt x="2009" y="1204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1101" tIns="45551" rIns="91101" bIns="4555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391"/>
              </a:p>
            </p:txBody>
          </p:sp>
          <p:sp>
            <p:nvSpPr>
              <p:cNvPr id="6" name="Freeform 25">
                <a:extLst>
                  <a:ext uri="{FF2B5EF4-FFF2-40B4-BE49-F238E27FC236}">
                    <a16:creationId xmlns:a16="http://schemas.microsoft.com/office/drawing/2014/main" id="{784E8E54-3C1E-4BD1-BDF4-0C4AABE3AE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86229" y="3094769"/>
                <a:ext cx="1010096" cy="963775"/>
              </a:xfrm>
              <a:custGeom>
                <a:avLst/>
                <a:gdLst>
                  <a:gd name="T0" fmla="*/ 1611 w 2358"/>
                  <a:gd name="T1" fmla="*/ 930 h 1769"/>
                  <a:gd name="T2" fmla="*/ 2358 w 2358"/>
                  <a:gd name="T3" fmla="*/ 930 h 1769"/>
                  <a:gd name="T4" fmla="*/ 482 w 2358"/>
                  <a:gd name="T5" fmla="*/ 22 h 1769"/>
                  <a:gd name="T6" fmla="*/ 0 w 2358"/>
                  <a:gd name="T7" fmla="*/ 0 h 1769"/>
                  <a:gd name="T8" fmla="*/ 187 w 2358"/>
                  <a:gd name="T9" fmla="*/ 448 h 1769"/>
                  <a:gd name="T10" fmla="*/ 1798 w 2358"/>
                  <a:gd name="T11" fmla="*/ 1769 h 1769"/>
                  <a:gd name="T12" fmla="*/ 1611 w 2358"/>
                  <a:gd name="T13" fmla="*/ 930 h 17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58" h="1769">
                    <a:moveTo>
                      <a:pt x="1611" y="930"/>
                    </a:moveTo>
                    <a:lnTo>
                      <a:pt x="2358" y="930"/>
                    </a:lnTo>
                    <a:lnTo>
                      <a:pt x="482" y="22"/>
                    </a:lnTo>
                    <a:lnTo>
                      <a:pt x="0" y="0"/>
                    </a:lnTo>
                    <a:lnTo>
                      <a:pt x="187" y="448"/>
                    </a:lnTo>
                    <a:lnTo>
                      <a:pt x="1798" y="1769"/>
                    </a:lnTo>
                    <a:lnTo>
                      <a:pt x="1611" y="93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91101" tIns="45551" rIns="91101" bIns="4555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391"/>
              </a:p>
            </p:txBody>
          </p:sp>
          <p:sp>
            <p:nvSpPr>
              <p:cNvPr id="7" name="Freeform 26">
                <a:extLst>
                  <a:ext uri="{FF2B5EF4-FFF2-40B4-BE49-F238E27FC236}">
                    <a16:creationId xmlns:a16="http://schemas.microsoft.com/office/drawing/2014/main" id="{1648DE56-8F55-483F-9373-66116DB9CE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42391" y="2583477"/>
                <a:ext cx="675968" cy="624003"/>
              </a:xfrm>
              <a:custGeom>
                <a:avLst/>
                <a:gdLst>
                  <a:gd name="T0" fmla="*/ 1231 w 1578"/>
                  <a:gd name="T1" fmla="*/ 748 h 1145"/>
                  <a:gd name="T2" fmla="*/ 1578 w 1578"/>
                  <a:gd name="T3" fmla="*/ 764 h 1145"/>
                  <a:gd name="T4" fmla="*/ 0 w 1578"/>
                  <a:gd name="T5" fmla="*/ 0 h 1145"/>
                  <a:gd name="T6" fmla="*/ 1396 w 1578"/>
                  <a:gd name="T7" fmla="*/ 1145 h 1145"/>
                  <a:gd name="T8" fmla="*/ 1231 w 1578"/>
                  <a:gd name="T9" fmla="*/ 748 h 1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78" h="1145">
                    <a:moveTo>
                      <a:pt x="1231" y="748"/>
                    </a:moveTo>
                    <a:lnTo>
                      <a:pt x="1578" y="764"/>
                    </a:lnTo>
                    <a:lnTo>
                      <a:pt x="0" y="0"/>
                    </a:lnTo>
                    <a:lnTo>
                      <a:pt x="1396" y="1145"/>
                    </a:lnTo>
                    <a:lnTo>
                      <a:pt x="1231" y="748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vert="horz" wrap="square" lIns="91101" tIns="45551" rIns="91101" bIns="4555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391"/>
              </a:p>
            </p:txBody>
          </p:sp>
          <p:sp>
            <p:nvSpPr>
              <p:cNvPr id="8" name="Freeform 28">
                <a:extLst>
                  <a:ext uri="{FF2B5EF4-FFF2-40B4-BE49-F238E27FC236}">
                    <a16:creationId xmlns:a16="http://schemas.microsoft.com/office/drawing/2014/main" id="{731D5B9B-EF11-416E-B391-2A04CA65E7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27552" y="4452222"/>
                <a:ext cx="1696344" cy="1680889"/>
              </a:xfrm>
              <a:custGeom>
                <a:avLst/>
                <a:gdLst>
                  <a:gd name="T0" fmla="*/ 1950 w 3959"/>
                  <a:gd name="T1" fmla="*/ 1182 h 3087"/>
                  <a:gd name="T2" fmla="*/ 3959 w 3959"/>
                  <a:gd name="T3" fmla="*/ 1182 h 3087"/>
                  <a:gd name="T4" fmla="*/ 1518 w 3959"/>
                  <a:gd name="T5" fmla="*/ 0 h 3087"/>
                  <a:gd name="T6" fmla="*/ 0 w 3959"/>
                  <a:gd name="T7" fmla="*/ 0 h 3087"/>
                  <a:gd name="T8" fmla="*/ 311 w 3959"/>
                  <a:gd name="T9" fmla="*/ 1395 h 3087"/>
                  <a:gd name="T10" fmla="*/ 2374 w 3959"/>
                  <a:gd name="T11" fmla="*/ 3087 h 3087"/>
                  <a:gd name="T12" fmla="*/ 1950 w 3959"/>
                  <a:gd name="T13" fmla="*/ 1182 h 30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959" h="3087">
                    <a:moveTo>
                      <a:pt x="1950" y="1182"/>
                    </a:moveTo>
                    <a:lnTo>
                      <a:pt x="3959" y="1182"/>
                    </a:lnTo>
                    <a:lnTo>
                      <a:pt x="1518" y="0"/>
                    </a:lnTo>
                    <a:lnTo>
                      <a:pt x="0" y="0"/>
                    </a:lnTo>
                    <a:lnTo>
                      <a:pt x="311" y="1395"/>
                    </a:lnTo>
                    <a:lnTo>
                      <a:pt x="2374" y="3087"/>
                    </a:lnTo>
                    <a:lnTo>
                      <a:pt x="1950" y="1182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101" tIns="45551" rIns="91101" bIns="4555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391"/>
              </a:p>
            </p:txBody>
          </p:sp>
          <p:sp>
            <p:nvSpPr>
              <p:cNvPr id="9" name="Freeform 43">
                <a:extLst>
                  <a:ext uri="{FF2B5EF4-FFF2-40B4-BE49-F238E27FC236}">
                    <a16:creationId xmlns:a16="http://schemas.microsoft.com/office/drawing/2014/main" id="{5ABF99A9-26A9-4EBB-9A88-0CB91396A6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27846" y="5435598"/>
                <a:ext cx="713236" cy="300567"/>
              </a:xfrm>
              <a:custGeom>
                <a:avLst/>
                <a:gdLst>
                  <a:gd name="T0" fmla="*/ 1664 w 1664"/>
                  <a:gd name="T1" fmla="*/ 276 h 551"/>
                  <a:gd name="T2" fmla="*/ 1662 w 1664"/>
                  <a:gd name="T3" fmla="*/ 291 h 551"/>
                  <a:gd name="T4" fmla="*/ 1654 w 1664"/>
                  <a:gd name="T5" fmla="*/ 318 h 551"/>
                  <a:gd name="T6" fmla="*/ 1628 w 1664"/>
                  <a:gd name="T7" fmla="*/ 358 h 551"/>
                  <a:gd name="T8" fmla="*/ 1565 w 1664"/>
                  <a:gd name="T9" fmla="*/ 407 h 551"/>
                  <a:gd name="T10" fmla="*/ 1474 w 1664"/>
                  <a:gd name="T11" fmla="*/ 452 h 551"/>
                  <a:gd name="T12" fmla="*/ 1362 w 1664"/>
                  <a:gd name="T13" fmla="*/ 489 h 551"/>
                  <a:gd name="T14" fmla="*/ 1229 w 1664"/>
                  <a:gd name="T15" fmla="*/ 519 h 551"/>
                  <a:gd name="T16" fmla="*/ 1079 w 1664"/>
                  <a:gd name="T17" fmla="*/ 539 h 551"/>
                  <a:gd name="T18" fmla="*/ 917 w 1664"/>
                  <a:gd name="T19" fmla="*/ 551 h 551"/>
                  <a:gd name="T20" fmla="*/ 832 w 1664"/>
                  <a:gd name="T21" fmla="*/ 551 h 551"/>
                  <a:gd name="T22" fmla="*/ 747 w 1664"/>
                  <a:gd name="T23" fmla="*/ 551 h 551"/>
                  <a:gd name="T24" fmla="*/ 584 w 1664"/>
                  <a:gd name="T25" fmla="*/ 539 h 551"/>
                  <a:gd name="T26" fmla="*/ 435 w 1664"/>
                  <a:gd name="T27" fmla="*/ 519 h 551"/>
                  <a:gd name="T28" fmla="*/ 302 w 1664"/>
                  <a:gd name="T29" fmla="*/ 489 h 551"/>
                  <a:gd name="T30" fmla="*/ 190 w 1664"/>
                  <a:gd name="T31" fmla="*/ 452 h 551"/>
                  <a:gd name="T32" fmla="*/ 99 w 1664"/>
                  <a:gd name="T33" fmla="*/ 407 h 551"/>
                  <a:gd name="T34" fmla="*/ 37 w 1664"/>
                  <a:gd name="T35" fmla="*/ 358 h 551"/>
                  <a:gd name="T36" fmla="*/ 10 w 1664"/>
                  <a:gd name="T37" fmla="*/ 318 h 551"/>
                  <a:gd name="T38" fmla="*/ 1 w 1664"/>
                  <a:gd name="T39" fmla="*/ 291 h 551"/>
                  <a:gd name="T40" fmla="*/ 0 w 1664"/>
                  <a:gd name="T41" fmla="*/ 276 h 551"/>
                  <a:gd name="T42" fmla="*/ 1 w 1664"/>
                  <a:gd name="T43" fmla="*/ 262 h 551"/>
                  <a:gd name="T44" fmla="*/ 10 w 1664"/>
                  <a:gd name="T45" fmla="*/ 234 h 551"/>
                  <a:gd name="T46" fmla="*/ 37 w 1664"/>
                  <a:gd name="T47" fmla="*/ 194 h 551"/>
                  <a:gd name="T48" fmla="*/ 99 w 1664"/>
                  <a:gd name="T49" fmla="*/ 144 h 551"/>
                  <a:gd name="T50" fmla="*/ 190 w 1664"/>
                  <a:gd name="T51" fmla="*/ 101 h 551"/>
                  <a:gd name="T52" fmla="*/ 302 w 1664"/>
                  <a:gd name="T53" fmla="*/ 63 h 551"/>
                  <a:gd name="T54" fmla="*/ 435 w 1664"/>
                  <a:gd name="T55" fmla="*/ 33 h 551"/>
                  <a:gd name="T56" fmla="*/ 584 w 1664"/>
                  <a:gd name="T57" fmla="*/ 13 h 551"/>
                  <a:gd name="T58" fmla="*/ 747 w 1664"/>
                  <a:gd name="T59" fmla="*/ 1 h 551"/>
                  <a:gd name="T60" fmla="*/ 832 w 1664"/>
                  <a:gd name="T61" fmla="*/ 0 h 551"/>
                  <a:gd name="T62" fmla="*/ 917 w 1664"/>
                  <a:gd name="T63" fmla="*/ 1 h 551"/>
                  <a:gd name="T64" fmla="*/ 1079 w 1664"/>
                  <a:gd name="T65" fmla="*/ 13 h 551"/>
                  <a:gd name="T66" fmla="*/ 1229 w 1664"/>
                  <a:gd name="T67" fmla="*/ 33 h 551"/>
                  <a:gd name="T68" fmla="*/ 1362 w 1664"/>
                  <a:gd name="T69" fmla="*/ 63 h 551"/>
                  <a:gd name="T70" fmla="*/ 1474 w 1664"/>
                  <a:gd name="T71" fmla="*/ 101 h 551"/>
                  <a:gd name="T72" fmla="*/ 1565 w 1664"/>
                  <a:gd name="T73" fmla="*/ 144 h 551"/>
                  <a:gd name="T74" fmla="*/ 1628 w 1664"/>
                  <a:gd name="T75" fmla="*/ 194 h 551"/>
                  <a:gd name="T76" fmla="*/ 1654 w 1664"/>
                  <a:gd name="T77" fmla="*/ 234 h 551"/>
                  <a:gd name="T78" fmla="*/ 1662 w 1664"/>
                  <a:gd name="T79" fmla="*/ 262 h 551"/>
                  <a:gd name="T80" fmla="*/ 1664 w 1664"/>
                  <a:gd name="T81" fmla="*/ 276 h 5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664" h="551">
                    <a:moveTo>
                      <a:pt x="1664" y="276"/>
                    </a:moveTo>
                    <a:lnTo>
                      <a:pt x="1662" y="291"/>
                    </a:lnTo>
                    <a:lnTo>
                      <a:pt x="1654" y="318"/>
                    </a:lnTo>
                    <a:lnTo>
                      <a:pt x="1628" y="358"/>
                    </a:lnTo>
                    <a:lnTo>
                      <a:pt x="1565" y="407"/>
                    </a:lnTo>
                    <a:lnTo>
                      <a:pt x="1474" y="452"/>
                    </a:lnTo>
                    <a:lnTo>
                      <a:pt x="1362" y="489"/>
                    </a:lnTo>
                    <a:lnTo>
                      <a:pt x="1229" y="519"/>
                    </a:lnTo>
                    <a:lnTo>
                      <a:pt x="1079" y="539"/>
                    </a:lnTo>
                    <a:lnTo>
                      <a:pt x="917" y="551"/>
                    </a:lnTo>
                    <a:lnTo>
                      <a:pt x="832" y="551"/>
                    </a:lnTo>
                    <a:lnTo>
                      <a:pt x="747" y="551"/>
                    </a:lnTo>
                    <a:lnTo>
                      <a:pt x="584" y="539"/>
                    </a:lnTo>
                    <a:lnTo>
                      <a:pt x="435" y="519"/>
                    </a:lnTo>
                    <a:lnTo>
                      <a:pt x="302" y="489"/>
                    </a:lnTo>
                    <a:lnTo>
                      <a:pt x="190" y="452"/>
                    </a:lnTo>
                    <a:lnTo>
                      <a:pt x="99" y="407"/>
                    </a:lnTo>
                    <a:lnTo>
                      <a:pt x="37" y="358"/>
                    </a:lnTo>
                    <a:lnTo>
                      <a:pt x="10" y="318"/>
                    </a:lnTo>
                    <a:lnTo>
                      <a:pt x="1" y="291"/>
                    </a:lnTo>
                    <a:lnTo>
                      <a:pt x="0" y="276"/>
                    </a:lnTo>
                    <a:lnTo>
                      <a:pt x="1" y="262"/>
                    </a:lnTo>
                    <a:lnTo>
                      <a:pt x="10" y="234"/>
                    </a:lnTo>
                    <a:lnTo>
                      <a:pt x="37" y="194"/>
                    </a:lnTo>
                    <a:lnTo>
                      <a:pt x="99" y="144"/>
                    </a:lnTo>
                    <a:lnTo>
                      <a:pt x="190" y="101"/>
                    </a:lnTo>
                    <a:lnTo>
                      <a:pt x="302" y="63"/>
                    </a:lnTo>
                    <a:lnTo>
                      <a:pt x="435" y="33"/>
                    </a:lnTo>
                    <a:lnTo>
                      <a:pt x="584" y="13"/>
                    </a:lnTo>
                    <a:lnTo>
                      <a:pt x="747" y="1"/>
                    </a:lnTo>
                    <a:lnTo>
                      <a:pt x="832" y="0"/>
                    </a:lnTo>
                    <a:lnTo>
                      <a:pt x="917" y="1"/>
                    </a:lnTo>
                    <a:lnTo>
                      <a:pt x="1079" y="13"/>
                    </a:lnTo>
                    <a:lnTo>
                      <a:pt x="1229" y="33"/>
                    </a:lnTo>
                    <a:lnTo>
                      <a:pt x="1362" y="63"/>
                    </a:lnTo>
                    <a:lnTo>
                      <a:pt x="1474" y="101"/>
                    </a:lnTo>
                    <a:lnTo>
                      <a:pt x="1565" y="144"/>
                    </a:lnTo>
                    <a:lnTo>
                      <a:pt x="1628" y="194"/>
                    </a:lnTo>
                    <a:lnTo>
                      <a:pt x="1654" y="234"/>
                    </a:lnTo>
                    <a:lnTo>
                      <a:pt x="1662" y="262"/>
                    </a:lnTo>
                    <a:lnTo>
                      <a:pt x="1664" y="27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101" tIns="45551" rIns="91101" bIns="4555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391"/>
              </a:p>
            </p:txBody>
          </p:sp>
          <p:sp>
            <p:nvSpPr>
              <p:cNvPr id="10" name="Freeform 44">
                <a:extLst>
                  <a:ext uri="{FF2B5EF4-FFF2-40B4-BE49-F238E27FC236}">
                    <a16:creationId xmlns:a16="http://schemas.microsoft.com/office/drawing/2014/main" id="{D8FD9AA0-1302-456D-8667-2A755471CB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30653" y="5494404"/>
                <a:ext cx="507619" cy="182955"/>
              </a:xfrm>
              <a:custGeom>
                <a:avLst/>
                <a:gdLst>
                  <a:gd name="T0" fmla="*/ 1186 w 1186"/>
                  <a:gd name="T1" fmla="*/ 168 h 336"/>
                  <a:gd name="T2" fmla="*/ 1184 w 1186"/>
                  <a:gd name="T3" fmla="*/ 185 h 336"/>
                  <a:gd name="T4" fmla="*/ 1161 w 1186"/>
                  <a:gd name="T5" fmla="*/ 218 h 336"/>
                  <a:gd name="T6" fmla="*/ 1115 w 1186"/>
                  <a:gd name="T7" fmla="*/ 249 h 336"/>
                  <a:gd name="T8" fmla="*/ 1052 w 1186"/>
                  <a:gd name="T9" fmla="*/ 275 h 336"/>
                  <a:gd name="T10" fmla="*/ 971 w 1186"/>
                  <a:gd name="T11" fmla="*/ 298 h 336"/>
                  <a:gd name="T12" fmla="*/ 876 w 1186"/>
                  <a:gd name="T13" fmla="*/ 316 h 336"/>
                  <a:gd name="T14" fmla="*/ 770 w 1186"/>
                  <a:gd name="T15" fmla="*/ 329 h 336"/>
                  <a:gd name="T16" fmla="*/ 653 w 1186"/>
                  <a:gd name="T17" fmla="*/ 335 h 336"/>
                  <a:gd name="T18" fmla="*/ 593 w 1186"/>
                  <a:gd name="T19" fmla="*/ 336 h 336"/>
                  <a:gd name="T20" fmla="*/ 532 w 1186"/>
                  <a:gd name="T21" fmla="*/ 335 h 336"/>
                  <a:gd name="T22" fmla="*/ 416 w 1186"/>
                  <a:gd name="T23" fmla="*/ 329 h 336"/>
                  <a:gd name="T24" fmla="*/ 309 w 1186"/>
                  <a:gd name="T25" fmla="*/ 316 h 336"/>
                  <a:gd name="T26" fmla="*/ 214 w 1186"/>
                  <a:gd name="T27" fmla="*/ 298 h 336"/>
                  <a:gd name="T28" fmla="*/ 134 w 1186"/>
                  <a:gd name="T29" fmla="*/ 275 h 336"/>
                  <a:gd name="T30" fmla="*/ 70 w 1186"/>
                  <a:gd name="T31" fmla="*/ 249 h 336"/>
                  <a:gd name="T32" fmla="*/ 26 w 1186"/>
                  <a:gd name="T33" fmla="*/ 218 h 336"/>
                  <a:gd name="T34" fmla="*/ 1 w 1186"/>
                  <a:gd name="T35" fmla="*/ 185 h 336"/>
                  <a:gd name="T36" fmla="*/ 0 w 1186"/>
                  <a:gd name="T37" fmla="*/ 168 h 336"/>
                  <a:gd name="T38" fmla="*/ 1 w 1186"/>
                  <a:gd name="T39" fmla="*/ 151 h 336"/>
                  <a:gd name="T40" fmla="*/ 26 w 1186"/>
                  <a:gd name="T41" fmla="*/ 118 h 336"/>
                  <a:gd name="T42" fmla="*/ 70 w 1186"/>
                  <a:gd name="T43" fmla="*/ 88 h 336"/>
                  <a:gd name="T44" fmla="*/ 134 w 1186"/>
                  <a:gd name="T45" fmla="*/ 62 h 336"/>
                  <a:gd name="T46" fmla="*/ 214 w 1186"/>
                  <a:gd name="T47" fmla="*/ 39 h 336"/>
                  <a:gd name="T48" fmla="*/ 309 w 1186"/>
                  <a:gd name="T49" fmla="*/ 20 h 336"/>
                  <a:gd name="T50" fmla="*/ 416 w 1186"/>
                  <a:gd name="T51" fmla="*/ 7 h 336"/>
                  <a:gd name="T52" fmla="*/ 532 w 1186"/>
                  <a:gd name="T53" fmla="*/ 1 h 336"/>
                  <a:gd name="T54" fmla="*/ 593 w 1186"/>
                  <a:gd name="T55" fmla="*/ 0 h 336"/>
                  <a:gd name="T56" fmla="*/ 653 w 1186"/>
                  <a:gd name="T57" fmla="*/ 1 h 336"/>
                  <a:gd name="T58" fmla="*/ 770 w 1186"/>
                  <a:gd name="T59" fmla="*/ 7 h 336"/>
                  <a:gd name="T60" fmla="*/ 876 w 1186"/>
                  <a:gd name="T61" fmla="*/ 20 h 336"/>
                  <a:gd name="T62" fmla="*/ 971 w 1186"/>
                  <a:gd name="T63" fmla="*/ 39 h 336"/>
                  <a:gd name="T64" fmla="*/ 1052 w 1186"/>
                  <a:gd name="T65" fmla="*/ 62 h 336"/>
                  <a:gd name="T66" fmla="*/ 1115 w 1186"/>
                  <a:gd name="T67" fmla="*/ 88 h 336"/>
                  <a:gd name="T68" fmla="*/ 1161 w 1186"/>
                  <a:gd name="T69" fmla="*/ 118 h 336"/>
                  <a:gd name="T70" fmla="*/ 1184 w 1186"/>
                  <a:gd name="T71" fmla="*/ 151 h 336"/>
                  <a:gd name="T72" fmla="*/ 1186 w 1186"/>
                  <a:gd name="T73" fmla="*/ 168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186" h="336">
                    <a:moveTo>
                      <a:pt x="1186" y="168"/>
                    </a:moveTo>
                    <a:lnTo>
                      <a:pt x="1184" y="185"/>
                    </a:lnTo>
                    <a:lnTo>
                      <a:pt x="1161" y="218"/>
                    </a:lnTo>
                    <a:lnTo>
                      <a:pt x="1115" y="249"/>
                    </a:lnTo>
                    <a:lnTo>
                      <a:pt x="1052" y="275"/>
                    </a:lnTo>
                    <a:lnTo>
                      <a:pt x="971" y="298"/>
                    </a:lnTo>
                    <a:lnTo>
                      <a:pt x="876" y="316"/>
                    </a:lnTo>
                    <a:lnTo>
                      <a:pt x="770" y="329"/>
                    </a:lnTo>
                    <a:lnTo>
                      <a:pt x="653" y="335"/>
                    </a:lnTo>
                    <a:lnTo>
                      <a:pt x="593" y="336"/>
                    </a:lnTo>
                    <a:lnTo>
                      <a:pt x="532" y="335"/>
                    </a:lnTo>
                    <a:lnTo>
                      <a:pt x="416" y="329"/>
                    </a:lnTo>
                    <a:lnTo>
                      <a:pt x="309" y="316"/>
                    </a:lnTo>
                    <a:lnTo>
                      <a:pt x="214" y="298"/>
                    </a:lnTo>
                    <a:lnTo>
                      <a:pt x="134" y="275"/>
                    </a:lnTo>
                    <a:lnTo>
                      <a:pt x="70" y="249"/>
                    </a:lnTo>
                    <a:lnTo>
                      <a:pt x="26" y="218"/>
                    </a:lnTo>
                    <a:lnTo>
                      <a:pt x="1" y="185"/>
                    </a:lnTo>
                    <a:lnTo>
                      <a:pt x="0" y="168"/>
                    </a:lnTo>
                    <a:lnTo>
                      <a:pt x="1" y="151"/>
                    </a:lnTo>
                    <a:lnTo>
                      <a:pt x="26" y="118"/>
                    </a:lnTo>
                    <a:lnTo>
                      <a:pt x="70" y="88"/>
                    </a:lnTo>
                    <a:lnTo>
                      <a:pt x="134" y="62"/>
                    </a:lnTo>
                    <a:lnTo>
                      <a:pt x="214" y="39"/>
                    </a:lnTo>
                    <a:lnTo>
                      <a:pt x="309" y="20"/>
                    </a:lnTo>
                    <a:lnTo>
                      <a:pt x="416" y="7"/>
                    </a:lnTo>
                    <a:lnTo>
                      <a:pt x="532" y="1"/>
                    </a:lnTo>
                    <a:lnTo>
                      <a:pt x="593" y="0"/>
                    </a:lnTo>
                    <a:lnTo>
                      <a:pt x="653" y="1"/>
                    </a:lnTo>
                    <a:lnTo>
                      <a:pt x="770" y="7"/>
                    </a:lnTo>
                    <a:lnTo>
                      <a:pt x="876" y="20"/>
                    </a:lnTo>
                    <a:lnTo>
                      <a:pt x="971" y="39"/>
                    </a:lnTo>
                    <a:lnTo>
                      <a:pt x="1052" y="62"/>
                    </a:lnTo>
                    <a:lnTo>
                      <a:pt x="1115" y="88"/>
                    </a:lnTo>
                    <a:lnTo>
                      <a:pt x="1161" y="118"/>
                    </a:lnTo>
                    <a:lnTo>
                      <a:pt x="1184" y="151"/>
                    </a:lnTo>
                    <a:lnTo>
                      <a:pt x="1186" y="168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vert="horz" wrap="square" lIns="91101" tIns="45551" rIns="91101" bIns="4555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391"/>
              </a:p>
            </p:txBody>
          </p:sp>
          <p:sp>
            <p:nvSpPr>
              <p:cNvPr id="11" name="Freeform 154">
                <a:extLst>
                  <a:ext uri="{FF2B5EF4-FFF2-40B4-BE49-F238E27FC236}">
                    <a16:creationId xmlns:a16="http://schemas.microsoft.com/office/drawing/2014/main" id="{D4798802-0446-44C6-B232-494DB80FE9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46261" y="4702149"/>
                <a:ext cx="619423" cy="259729"/>
              </a:xfrm>
              <a:custGeom>
                <a:avLst/>
                <a:gdLst>
                  <a:gd name="T0" fmla="*/ 1444 w 1444"/>
                  <a:gd name="T1" fmla="*/ 239 h 479"/>
                  <a:gd name="T2" fmla="*/ 1444 w 1444"/>
                  <a:gd name="T3" fmla="*/ 252 h 479"/>
                  <a:gd name="T4" fmla="*/ 1436 w 1444"/>
                  <a:gd name="T5" fmla="*/ 276 h 479"/>
                  <a:gd name="T6" fmla="*/ 1412 w 1444"/>
                  <a:gd name="T7" fmla="*/ 311 h 479"/>
                  <a:gd name="T8" fmla="*/ 1357 w 1444"/>
                  <a:gd name="T9" fmla="*/ 354 h 479"/>
                  <a:gd name="T10" fmla="*/ 1279 w 1444"/>
                  <a:gd name="T11" fmla="*/ 391 h 479"/>
                  <a:gd name="T12" fmla="*/ 1182 w 1444"/>
                  <a:gd name="T13" fmla="*/ 424 h 479"/>
                  <a:gd name="T14" fmla="*/ 1066 w 1444"/>
                  <a:gd name="T15" fmla="*/ 450 h 479"/>
                  <a:gd name="T16" fmla="*/ 937 w 1444"/>
                  <a:gd name="T17" fmla="*/ 467 h 479"/>
                  <a:gd name="T18" fmla="*/ 796 w 1444"/>
                  <a:gd name="T19" fmla="*/ 477 h 479"/>
                  <a:gd name="T20" fmla="*/ 722 w 1444"/>
                  <a:gd name="T21" fmla="*/ 479 h 479"/>
                  <a:gd name="T22" fmla="*/ 647 w 1444"/>
                  <a:gd name="T23" fmla="*/ 477 h 479"/>
                  <a:gd name="T24" fmla="*/ 506 w 1444"/>
                  <a:gd name="T25" fmla="*/ 467 h 479"/>
                  <a:gd name="T26" fmla="*/ 377 w 1444"/>
                  <a:gd name="T27" fmla="*/ 450 h 479"/>
                  <a:gd name="T28" fmla="*/ 262 w 1444"/>
                  <a:gd name="T29" fmla="*/ 424 h 479"/>
                  <a:gd name="T30" fmla="*/ 164 w 1444"/>
                  <a:gd name="T31" fmla="*/ 391 h 479"/>
                  <a:gd name="T32" fmla="*/ 86 w 1444"/>
                  <a:gd name="T33" fmla="*/ 354 h 479"/>
                  <a:gd name="T34" fmla="*/ 31 w 1444"/>
                  <a:gd name="T35" fmla="*/ 311 h 479"/>
                  <a:gd name="T36" fmla="*/ 8 w 1444"/>
                  <a:gd name="T37" fmla="*/ 276 h 479"/>
                  <a:gd name="T38" fmla="*/ 0 w 1444"/>
                  <a:gd name="T39" fmla="*/ 252 h 479"/>
                  <a:gd name="T40" fmla="*/ 0 w 1444"/>
                  <a:gd name="T41" fmla="*/ 239 h 479"/>
                  <a:gd name="T42" fmla="*/ 0 w 1444"/>
                  <a:gd name="T43" fmla="*/ 227 h 479"/>
                  <a:gd name="T44" fmla="*/ 8 w 1444"/>
                  <a:gd name="T45" fmla="*/ 203 h 479"/>
                  <a:gd name="T46" fmla="*/ 31 w 1444"/>
                  <a:gd name="T47" fmla="*/ 168 h 479"/>
                  <a:gd name="T48" fmla="*/ 86 w 1444"/>
                  <a:gd name="T49" fmla="*/ 125 h 479"/>
                  <a:gd name="T50" fmla="*/ 164 w 1444"/>
                  <a:gd name="T51" fmla="*/ 86 h 479"/>
                  <a:gd name="T52" fmla="*/ 262 w 1444"/>
                  <a:gd name="T53" fmla="*/ 54 h 479"/>
                  <a:gd name="T54" fmla="*/ 377 w 1444"/>
                  <a:gd name="T55" fmla="*/ 29 h 479"/>
                  <a:gd name="T56" fmla="*/ 506 w 1444"/>
                  <a:gd name="T57" fmla="*/ 10 h 479"/>
                  <a:gd name="T58" fmla="*/ 647 w 1444"/>
                  <a:gd name="T59" fmla="*/ 0 h 479"/>
                  <a:gd name="T60" fmla="*/ 722 w 1444"/>
                  <a:gd name="T61" fmla="*/ 0 h 479"/>
                  <a:gd name="T62" fmla="*/ 796 w 1444"/>
                  <a:gd name="T63" fmla="*/ 0 h 479"/>
                  <a:gd name="T64" fmla="*/ 937 w 1444"/>
                  <a:gd name="T65" fmla="*/ 10 h 479"/>
                  <a:gd name="T66" fmla="*/ 1066 w 1444"/>
                  <a:gd name="T67" fmla="*/ 29 h 479"/>
                  <a:gd name="T68" fmla="*/ 1182 w 1444"/>
                  <a:gd name="T69" fmla="*/ 54 h 479"/>
                  <a:gd name="T70" fmla="*/ 1279 w 1444"/>
                  <a:gd name="T71" fmla="*/ 86 h 479"/>
                  <a:gd name="T72" fmla="*/ 1357 w 1444"/>
                  <a:gd name="T73" fmla="*/ 125 h 479"/>
                  <a:gd name="T74" fmla="*/ 1412 w 1444"/>
                  <a:gd name="T75" fmla="*/ 168 h 479"/>
                  <a:gd name="T76" fmla="*/ 1436 w 1444"/>
                  <a:gd name="T77" fmla="*/ 203 h 479"/>
                  <a:gd name="T78" fmla="*/ 1444 w 1444"/>
                  <a:gd name="T79" fmla="*/ 227 h 479"/>
                  <a:gd name="T80" fmla="*/ 1444 w 1444"/>
                  <a:gd name="T81" fmla="*/ 239 h 4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444" h="479">
                    <a:moveTo>
                      <a:pt x="1444" y="239"/>
                    </a:moveTo>
                    <a:lnTo>
                      <a:pt x="1444" y="252"/>
                    </a:lnTo>
                    <a:lnTo>
                      <a:pt x="1436" y="276"/>
                    </a:lnTo>
                    <a:lnTo>
                      <a:pt x="1412" y="311"/>
                    </a:lnTo>
                    <a:lnTo>
                      <a:pt x="1357" y="354"/>
                    </a:lnTo>
                    <a:lnTo>
                      <a:pt x="1279" y="391"/>
                    </a:lnTo>
                    <a:lnTo>
                      <a:pt x="1182" y="424"/>
                    </a:lnTo>
                    <a:lnTo>
                      <a:pt x="1066" y="450"/>
                    </a:lnTo>
                    <a:lnTo>
                      <a:pt x="937" y="467"/>
                    </a:lnTo>
                    <a:lnTo>
                      <a:pt x="796" y="477"/>
                    </a:lnTo>
                    <a:lnTo>
                      <a:pt x="722" y="479"/>
                    </a:lnTo>
                    <a:lnTo>
                      <a:pt x="647" y="477"/>
                    </a:lnTo>
                    <a:lnTo>
                      <a:pt x="506" y="467"/>
                    </a:lnTo>
                    <a:lnTo>
                      <a:pt x="377" y="450"/>
                    </a:lnTo>
                    <a:lnTo>
                      <a:pt x="262" y="424"/>
                    </a:lnTo>
                    <a:lnTo>
                      <a:pt x="164" y="391"/>
                    </a:lnTo>
                    <a:lnTo>
                      <a:pt x="86" y="354"/>
                    </a:lnTo>
                    <a:lnTo>
                      <a:pt x="31" y="311"/>
                    </a:lnTo>
                    <a:lnTo>
                      <a:pt x="8" y="276"/>
                    </a:lnTo>
                    <a:lnTo>
                      <a:pt x="0" y="252"/>
                    </a:lnTo>
                    <a:lnTo>
                      <a:pt x="0" y="239"/>
                    </a:lnTo>
                    <a:lnTo>
                      <a:pt x="0" y="227"/>
                    </a:lnTo>
                    <a:lnTo>
                      <a:pt x="8" y="203"/>
                    </a:lnTo>
                    <a:lnTo>
                      <a:pt x="31" y="168"/>
                    </a:lnTo>
                    <a:lnTo>
                      <a:pt x="86" y="125"/>
                    </a:lnTo>
                    <a:lnTo>
                      <a:pt x="164" y="86"/>
                    </a:lnTo>
                    <a:lnTo>
                      <a:pt x="262" y="54"/>
                    </a:lnTo>
                    <a:lnTo>
                      <a:pt x="377" y="29"/>
                    </a:lnTo>
                    <a:lnTo>
                      <a:pt x="506" y="10"/>
                    </a:lnTo>
                    <a:lnTo>
                      <a:pt x="647" y="0"/>
                    </a:lnTo>
                    <a:lnTo>
                      <a:pt x="722" y="0"/>
                    </a:lnTo>
                    <a:lnTo>
                      <a:pt x="796" y="0"/>
                    </a:lnTo>
                    <a:lnTo>
                      <a:pt x="937" y="10"/>
                    </a:lnTo>
                    <a:lnTo>
                      <a:pt x="1066" y="29"/>
                    </a:lnTo>
                    <a:lnTo>
                      <a:pt x="1182" y="54"/>
                    </a:lnTo>
                    <a:lnTo>
                      <a:pt x="1279" y="86"/>
                    </a:lnTo>
                    <a:lnTo>
                      <a:pt x="1357" y="125"/>
                    </a:lnTo>
                    <a:lnTo>
                      <a:pt x="1412" y="168"/>
                    </a:lnTo>
                    <a:lnTo>
                      <a:pt x="1436" y="203"/>
                    </a:lnTo>
                    <a:lnTo>
                      <a:pt x="1444" y="227"/>
                    </a:lnTo>
                    <a:lnTo>
                      <a:pt x="1444" y="23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101" tIns="45551" rIns="91101" bIns="4555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391"/>
              </a:p>
            </p:txBody>
          </p:sp>
          <p:sp>
            <p:nvSpPr>
              <p:cNvPr id="12" name="Freeform 155">
                <a:extLst>
                  <a:ext uri="{FF2B5EF4-FFF2-40B4-BE49-F238E27FC236}">
                    <a16:creationId xmlns:a16="http://schemas.microsoft.com/office/drawing/2014/main" id="{B7B15908-95C9-46CA-8E23-77011201C8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34933" y="4752788"/>
                <a:ext cx="442079" cy="158451"/>
              </a:xfrm>
              <a:custGeom>
                <a:avLst/>
                <a:gdLst>
                  <a:gd name="T0" fmla="*/ 1032 w 1032"/>
                  <a:gd name="T1" fmla="*/ 146 h 292"/>
                  <a:gd name="T2" fmla="*/ 1029 w 1032"/>
                  <a:gd name="T3" fmla="*/ 161 h 292"/>
                  <a:gd name="T4" fmla="*/ 1009 w 1032"/>
                  <a:gd name="T5" fmla="*/ 189 h 292"/>
                  <a:gd name="T6" fmla="*/ 970 w 1032"/>
                  <a:gd name="T7" fmla="*/ 216 h 292"/>
                  <a:gd name="T8" fmla="*/ 914 w 1032"/>
                  <a:gd name="T9" fmla="*/ 239 h 292"/>
                  <a:gd name="T10" fmla="*/ 806 w 1032"/>
                  <a:gd name="T11" fmla="*/ 268 h 292"/>
                  <a:gd name="T12" fmla="*/ 621 w 1032"/>
                  <a:gd name="T13" fmla="*/ 289 h 292"/>
                  <a:gd name="T14" fmla="*/ 516 w 1032"/>
                  <a:gd name="T15" fmla="*/ 292 h 292"/>
                  <a:gd name="T16" fmla="*/ 411 w 1032"/>
                  <a:gd name="T17" fmla="*/ 289 h 292"/>
                  <a:gd name="T18" fmla="*/ 226 w 1032"/>
                  <a:gd name="T19" fmla="*/ 268 h 292"/>
                  <a:gd name="T20" fmla="*/ 118 w 1032"/>
                  <a:gd name="T21" fmla="*/ 239 h 292"/>
                  <a:gd name="T22" fmla="*/ 61 w 1032"/>
                  <a:gd name="T23" fmla="*/ 216 h 292"/>
                  <a:gd name="T24" fmla="*/ 23 w 1032"/>
                  <a:gd name="T25" fmla="*/ 189 h 292"/>
                  <a:gd name="T26" fmla="*/ 2 w 1032"/>
                  <a:gd name="T27" fmla="*/ 161 h 292"/>
                  <a:gd name="T28" fmla="*/ 0 w 1032"/>
                  <a:gd name="T29" fmla="*/ 146 h 292"/>
                  <a:gd name="T30" fmla="*/ 2 w 1032"/>
                  <a:gd name="T31" fmla="*/ 131 h 292"/>
                  <a:gd name="T32" fmla="*/ 23 w 1032"/>
                  <a:gd name="T33" fmla="*/ 102 h 292"/>
                  <a:gd name="T34" fmla="*/ 61 w 1032"/>
                  <a:gd name="T35" fmla="*/ 77 h 292"/>
                  <a:gd name="T36" fmla="*/ 118 w 1032"/>
                  <a:gd name="T37" fmla="*/ 54 h 292"/>
                  <a:gd name="T38" fmla="*/ 226 w 1032"/>
                  <a:gd name="T39" fmla="*/ 25 h 292"/>
                  <a:gd name="T40" fmla="*/ 411 w 1032"/>
                  <a:gd name="T41" fmla="*/ 2 h 292"/>
                  <a:gd name="T42" fmla="*/ 516 w 1032"/>
                  <a:gd name="T43" fmla="*/ 0 h 292"/>
                  <a:gd name="T44" fmla="*/ 621 w 1032"/>
                  <a:gd name="T45" fmla="*/ 2 h 292"/>
                  <a:gd name="T46" fmla="*/ 806 w 1032"/>
                  <a:gd name="T47" fmla="*/ 25 h 292"/>
                  <a:gd name="T48" fmla="*/ 914 w 1032"/>
                  <a:gd name="T49" fmla="*/ 54 h 292"/>
                  <a:gd name="T50" fmla="*/ 970 w 1032"/>
                  <a:gd name="T51" fmla="*/ 77 h 292"/>
                  <a:gd name="T52" fmla="*/ 1009 w 1032"/>
                  <a:gd name="T53" fmla="*/ 102 h 292"/>
                  <a:gd name="T54" fmla="*/ 1029 w 1032"/>
                  <a:gd name="T55" fmla="*/ 131 h 292"/>
                  <a:gd name="T56" fmla="*/ 1032 w 1032"/>
                  <a:gd name="T57" fmla="*/ 146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032" h="292">
                    <a:moveTo>
                      <a:pt x="1032" y="146"/>
                    </a:moveTo>
                    <a:lnTo>
                      <a:pt x="1029" y="161"/>
                    </a:lnTo>
                    <a:lnTo>
                      <a:pt x="1009" y="189"/>
                    </a:lnTo>
                    <a:lnTo>
                      <a:pt x="970" y="216"/>
                    </a:lnTo>
                    <a:lnTo>
                      <a:pt x="914" y="239"/>
                    </a:lnTo>
                    <a:lnTo>
                      <a:pt x="806" y="268"/>
                    </a:lnTo>
                    <a:lnTo>
                      <a:pt x="621" y="289"/>
                    </a:lnTo>
                    <a:lnTo>
                      <a:pt x="516" y="292"/>
                    </a:lnTo>
                    <a:lnTo>
                      <a:pt x="411" y="289"/>
                    </a:lnTo>
                    <a:lnTo>
                      <a:pt x="226" y="268"/>
                    </a:lnTo>
                    <a:lnTo>
                      <a:pt x="118" y="239"/>
                    </a:lnTo>
                    <a:lnTo>
                      <a:pt x="61" y="216"/>
                    </a:lnTo>
                    <a:lnTo>
                      <a:pt x="23" y="189"/>
                    </a:lnTo>
                    <a:lnTo>
                      <a:pt x="2" y="161"/>
                    </a:lnTo>
                    <a:lnTo>
                      <a:pt x="0" y="146"/>
                    </a:lnTo>
                    <a:lnTo>
                      <a:pt x="2" y="131"/>
                    </a:lnTo>
                    <a:lnTo>
                      <a:pt x="23" y="102"/>
                    </a:lnTo>
                    <a:lnTo>
                      <a:pt x="61" y="77"/>
                    </a:lnTo>
                    <a:lnTo>
                      <a:pt x="118" y="54"/>
                    </a:lnTo>
                    <a:lnTo>
                      <a:pt x="226" y="25"/>
                    </a:lnTo>
                    <a:lnTo>
                      <a:pt x="411" y="2"/>
                    </a:lnTo>
                    <a:lnTo>
                      <a:pt x="516" y="0"/>
                    </a:lnTo>
                    <a:lnTo>
                      <a:pt x="621" y="2"/>
                    </a:lnTo>
                    <a:lnTo>
                      <a:pt x="806" y="25"/>
                    </a:lnTo>
                    <a:lnTo>
                      <a:pt x="914" y="54"/>
                    </a:lnTo>
                    <a:lnTo>
                      <a:pt x="970" y="77"/>
                    </a:lnTo>
                    <a:lnTo>
                      <a:pt x="1009" y="102"/>
                    </a:lnTo>
                    <a:lnTo>
                      <a:pt x="1029" y="131"/>
                    </a:lnTo>
                    <a:lnTo>
                      <a:pt x="1032" y="14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101" tIns="45551" rIns="91101" bIns="4555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391"/>
              </a:p>
            </p:txBody>
          </p:sp>
          <p:sp>
            <p:nvSpPr>
              <p:cNvPr id="13" name="Freeform 266">
                <a:extLst>
                  <a:ext uri="{FF2B5EF4-FFF2-40B4-BE49-F238E27FC236}">
                    <a16:creationId xmlns:a16="http://schemas.microsoft.com/office/drawing/2014/main" id="{2C30EA2A-1F52-431D-8277-6E8EBC321A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2148" y="4020972"/>
                <a:ext cx="492197" cy="207457"/>
              </a:xfrm>
              <a:custGeom>
                <a:avLst/>
                <a:gdLst>
                  <a:gd name="T0" fmla="*/ 1148 w 1148"/>
                  <a:gd name="T1" fmla="*/ 190 h 381"/>
                  <a:gd name="T2" fmla="*/ 1146 w 1148"/>
                  <a:gd name="T3" fmla="*/ 210 h 381"/>
                  <a:gd name="T4" fmla="*/ 1123 w 1148"/>
                  <a:gd name="T5" fmla="*/ 247 h 381"/>
                  <a:gd name="T6" fmla="*/ 1078 w 1148"/>
                  <a:gd name="T7" fmla="*/ 282 h 381"/>
                  <a:gd name="T8" fmla="*/ 1017 w 1148"/>
                  <a:gd name="T9" fmla="*/ 312 h 381"/>
                  <a:gd name="T10" fmla="*/ 939 w 1148"/>
                  <a:gd name="T11" fmla="*/ 338 h 381"/>
                  <a:gd name="T12" fmla="*/ 848 w 1148"/>
                  <a:gd name="T13" fmla="*/ 358 h 381"/>
                  <a:gd name="T14" fmla="*/ 745 w 1148"/>
                  <a:gd name="T15" fmla="*/ 373 h 381"/>
                  <a:gd name="T16" fmla="*/ 632 w 1148"/>
                  <a:gd name="T17" fmla="*/ 380 h 381"/>
                  <a:gd name="T18" fmla="*/ 573 w 1148"/>
                  <a:gd name="T19" fmla="*/ 381 h 381"/>
                  <a:gd name="T20" fmla="*/ 516 w 1148"/>
                  <a:gd name="T21" fmla="*/ 380 h 381"/>
                  <a:gd name="T22" fmla="*/ 403 w 1148"/>
                  <a:gd name="T23" fmla="*/ 373 h 381"/>
                  <a:gd name="T24" fmla="*/ 300 w 1148"/>
                  <a:gd name="T25" fmla="*/ 358 h 381"/>
                  <a:gd name="T26" fmla="*/ 209 w 1148"/>
                  <a:gd name="T27" fmla="*/ 338 h 381"/>
                  <a:gd name="T28" fmla="*/ 131 w 1148"/>
                  <a:gd name="T29" fmla="*/ 312 h 381"/>
                  <a:gd name="T30" fmla="*/ 69 w 1148"/>
                  <a:gd name="T31" fmla="*/ 282 h 381"/>
                  <a:gd name="T32" fmla="*/ 25 w 1148"/>
                  <a:gd name="T33" fmla="*/ 247 h 381"/>
                  <a:gd name="T34" fmla="*/ 2 w 1148"/>
                  <a:gd name="T35" fmla="*/ 210 h 381"/>
                  <a:gd name="T36" fmla="*/ 0 w 1148"/>
                  <a:gd name="T37" fmla="*/ 190 h 381"/>
                  <a:gd name="T38" fmla="*/ 2 w 1148"/>
                  <a:gd name="T39" fmla="*/ 171 h 381"/>
                  <a:gd name="T40" fmla="*/ 25 w 1148"/>
                  <a:gd name="T41" fmla="*/ 134 h 381"/>
                  <a:gd name="T42" fmla="*/ 69 w 1148"/>
                  <a:gd name="T43" fmla="*/ 99 h 381"/>
                  <a:gd name="T44" fmla="*/ 131 w 1148"/>
                  <a:gd name="T45" fmla="*/ 69 h 381"/>
                  <a:gd name="T46" fmla="*/ 209 w 1148"/>
                  <a:gd name="T47" fmla="*/ 43 h 381"/>
                  <a:gd name="T48" fmla="*/ 300 w 1148"/>
                  <a:gd name="T49" fmla="*/ 23 h 381"/>
                  <a:gd name="T50" fmla="*/ 403 w 1148"/>
                  <a:gd name="T51" fmla="*/ 9 h 381"/>
                  <a:gd name="T52" fmla="*/ 516 w 1148"/>
                  <a:gd name="T53" fmla="*/ 1 h 381"/>
                  <a:gd name="T54" fmla="*/ 573 w 1148"/>
                  <a:gd name="T55" fmla="*/ 0 h 381"/>
                  <a:gd name="T56" fmla="*/ 632 w 1148"/>
                  <a:gd name="T57" fmla="*/ 1 h 381"/>
                  <a:gd name="T58" fmla="*/ 745 w 1148"/>
                  <a:gd name="T59" fmla="*/ 9 h 381"/>
                  <a:gd name="T60" fmla="*/ 848 w 1148"/>
                  <a:gd name="T61" fmla="*/ 23 h 381"/>
                  <a:gd name="T62" fmla="*/ 939 w 1148"/>
                  <a:gd name="T63" fmla="*/ 43 h 381"/>
                  <a:gd name="T64" fmla="*/ 1017 w 1148"/>
                  <a:gd name="T65" fmla="*/ 69 h 381"/>
                  <a:gd name="T66" fmla="*/ 1078 w 1148"/>
                  <a:gd name="T67" fmla="*/ 99 h 381"/>
                  <a:gd name="T68" fmla="*/ 1123 w 1148"/>
                  <a:gd name="T69" fmla="*/ 134 h 381"/>
                  <a:gd name="T70" fmla="*/ 1146 w 1148"/>
                  <a:gd name="T71" fmla="*/ 171 h 381"/>
                  <a:gd name="T72" fmla="*/ 1148 w 1148"/>
                  <a:gd name="T73" fmla="*/ 190 h 3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148" h="381">
                    <a:moveTo>
                      <a:pt x="1148" y="190"/>
                    </a:moveTo>
                    <a:lnTo>
                      <a:pt x="1146" y="210"/>
                    </a:lnTo>
                    <a:lnTo>
                      <a:pt x="1123" y="247"/>
                    </a:lnTo>
                    <a:lnTo>
                      <a:pt x="1078" y="282"/>
                    </a:lnTo>
                    <a:lnTo>
                      <a:pt x="1017" y="312"/>
                    </a:lnTo>
                    <a:lnTo>
                      <a:pt x="939" y="338"/>
                    </a:lnTo>
                    <a:lnTo>
                      <a:pt x="848" y="358"/>
                    </a:lnTo>
                    <a:lnTo>
                      <a:pt x="745" y="373"/>
                    </a:lnTo>
                    <a:lnTo>
                      <a:pt x="632" y="380"/>
                    </a:lnTo>
                    <a:lnTo>
                      <a:pt x="573" y="381"/>
                    </a:lnTo>
                    <a:lnTo>
                      <a:pt x="516" y="380"/>
                    </a:lnTo>
                    <a:lnTo>
                      <a:pt x="403" y="373"/>
                    </a:lnTo>
                    <a:lnTo>
                      <a:pt x="300" y="358"/>
                    </a:lnTo>
                    <a:lnTo>
                      <a:pt x="209" y="338"/>
                    </a:lnTo>
                    <a:lnTo>
                      <a:pt x="131" y="312"/>
                    </a:lnTo>
                    <a:lnTo>
                      <a:pt x="69" y="282"/>
                    </a:lnTo>
                    <a:lnTo>
                      <a:pt x="25" y="247"/>
                    </a:lnTo>
                    <a:lnTo>
                      <a:pt x="2" y="210"/>
                    </a:lnTo>
                    <a:lnTo>
                      <a:pt x="0" y="190"/>
                    </a:lnTo>
                    <a:lnTo>
                      <a:pt x="2" y="171"/>
                    </a:lnTo>
                    <a:lnTo>
                      <a:pt x="25" y="134"/>
                    </a:lnTo>
                    <a:lnTo>
                      <a:pt x="69" y="99"/>
                    </a:lnTo>
                    <a:lnTo>
                      <a:pt x="131" y="69"/>
                    </a:lnTo>
                    <a:lnTo>
                      <a:pt x="209" y="43"/>
                    </a:lnTo>
                    <a:lnTo>
                      <a:pt x="300" y="23"/>
                    </a:lnTo>
                    <a:lnTo>
                      <a:pt x="403" y="9"/>
                    </a:lnTo>
                    <a:lnTo>
                      <a:pt x="516" y="1"/>
                    </a:lnTo>
                    <a:lnTo>
                      <a:pt x="573" y="0"/>
                    </a:lnTo>
                    <a:lnTo>
                      <a:pt x="632" y="1"/>
                    </a:lnTo>
                    <a:lnTo>
                      <a:pt x="745" y="9"/>
                    </a:lnTo>
                    <a:lnTo>
                      <a:pt x="848" y="23"/>
                    </a:lnTo>
                    <a:lnTo>
                      <a:pt x="939" y="43"/>
                    </a:lnTo>
                    <a:lnTo>
                      <a:pt x="1017" y="69"/>
                    </a:lnTo>
                    <a:lnTo>
                      <a:pt x="1078" y="99"/>
                    </a:lnTo>
                    <a:lnTo>
                      <a:pt x="1123" y="134"/>
                    </a:lnTo>
                    <a:lnTo>
                      <a:pt x="1146" y="171"/>
                    </a:lnTo>
                    <a:lnTo>
                      <a:pt x="1148" y="19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101" tIns="45551" rIns="91101" bIns="4555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391"/>
              </a:p>
            </p:txBody>
          </p:sp>
          <p:sp>
            <p:nvSpPr>
              <p:cNvPr id="14" name="Freeform 267">
                <a:extLst>
                  <a:ext uri="{FF2B5EF4-FFF2-40B4-BE49-F238E27FC236}">
                    <a16:creationId xmlns:a16="http://schemas.microsoft.com/office/drawing/2014/main" id="{10789133-9505-4D7E-97DC-5C1F1084C4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2828" y="4061810"/>
                <a:ext cx="350835" cy="125781"/>
              </a:xfrm>
              <a:custGeom>
                <a:avLst/>
                <a:gdLst>
                  <a:gd name="T0" fmla="*/ 819 w 819"/>
                  <a:gd name="T1" fmla="*/ 115 h 231"/>
                  <a:gd name="T2" fmla="*/ 818 w 819"/>
                  <a:gd name="T3" fmla="*/ 128 h 231"/>
                  <a:gd name="T4" fmla="*/ 802 w 819"/>
                  <a:gd name="T5" fmla="*/ 149 h 231"/>
                  <a:gd name="T6" fmla="*/ 771 w 819"/>
                  <a:gd name="T7" fmla="*/ 171 h 231"/>
                  <a:gd name="T8" fmla="*/ 726 w 819"/>
                  <a:gd name="T9" fmla="*/ 190 h 231"/>
                  <a:gd name="T10" fmla="*/ 641 w 819"/>
                  <a:gd name="T11" fmla="*/ 213 h 231"/>
                  <a:gd name="T12" fmla="*/ 493 w 819"/>
                  <a:gd name="T13" fmla="*/ 230 h 231"/>
                  <a:gd name="T14" fmla="*/ 409 w 819"/>
                  <a:gd name="T15" fmla="*/ 231 h 231"/>
                  <a:gd name="T16" fmla="*/ 326 w 819"/>
                  <a:gd name="T17" fmla="*/ 230 h 231"/>
                  <a:gd name="T18" fmla="*/ 179 w 819"/>
                  <a:gd name="T19" fmla="*/ 213 h 231"/>
                  <a:gd name="T20" fmla="*/ 94 w 819"/>
                  <a:gd name="T21" fmla="*/ 190 h 231"/>
                  <a:gd name="T22" fmla="*/ 49 w 819"/>
                  <a:gd name="T23" fmla="*/ 171 h 231"/>
                  <a:gd name="T24" fmla="*/ 18 w 819"/>
                  <a:gd name="T25" fmla="*/ 149 h 231"/>
                  <a:gd name="T26" fmla="*/ 2 w 819"/>
                  <a:gd name="T27" fmla="*/ 128 h 231"/>
                  <a:gd name="T28" fmla="*/ 0 w 819"/>
                  <a:gd name="T29" fmla="*/ 115 h 231"/>
                  <a:gd name="T30" fmla="*/ 2 w 819"/>
                  <a:gd name="T31" fmla="*/ 103 h 231"/>
                  <a:gd name="T32" fmla="*/ 18 w 819"/>
                  <a:gd name="T33" fmla="*/ 80 h 231"/>
                  <a:gd name="T34" fmla="*/ 49 w 819"/>
                  <a:gd name="T35" fmla="*/ 60 h 231"/>
                  <a:gd name="T36" fmla="*/ 94 w 819"/>
                  <a:gd name="T37" fmla="*/ 41 h 231"/>
                  <a:gd name="T38" fmla="*/ 179 w 819"/>
                  <a:gd name="T39" fmla="*/ 18 h 231"/>
                  <a:gd name="T40" fmla="*/ 326 w 819"/>
                  <a:gd name="T41" fmla="*/ 1 h 231"/>
                  <a:gd name="T42" fmla="*/ 409 w 819"/>
                  <a:gd name="T43" fmla="*/ 0 h 231"/>
                  <a:gd name="T44" fmla="*/ 493 w 819"/>
                  <a:gd name="T45" fmla="*/ 1 h 231"/>
                  <a:gd name="T46" fmla="*/ 641 w 819"/>
                  <a:gd name="T47" fmla="*/ 18 h 231"/>
                  <a:gd name="T48" fmla="*/ 726 w 819"/>
                  <a:gd name="T49" fmla="*/ 41 h 231"/>
                  <a:gd name="T50" fmla="*/ 771 w 819"/>
                  <a:gd name="T51" fmla="*/ 60 h 231"/>
                  <a:gd name="T52" fmla="*/ 802 w 819"/>
                  <a:gd name="T53" fmla="*/ 80 h 231"/>
                  <a:gd name="T54" fmla="*/ 818 w 819"/>
                  <a:gd name="T55" fmla="*/ 103 h 231"/>
                  <a:gd name="T56" fmla="*/ 819 w 819"/>
                  <a:gd name="T57" fmla="*/ 115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819" h="231">
                    <a:moveTo>
                      <a:pt x="819" y="115"/>
                    </a:moveTo>
                    <a:lnTo>
                      <a:pt x="818" y="128"/>
                    </a:lnTo>
                    <a:lnTo>
                      <a:pt x="802" y="149"/>
                    </a:lnTo>
                    <a:lnTo>
                      <a:pt x="771" y="171"/>
                    </a:lnTo>
                    <a:lnTo>
                      <a:pt x="726" y="190"/>
                    </a:lnTo>
                    <a:lnTo>
                      <a:pt x="641" y="213"/>
                    </a:lnTo>
                    <a:lnTo>
                      <a:pt x="493" y="230"/>
                    </a:lnTo>
                    <a:lnTo>
                      <a:pt x="409" y="231"/>
                    </a:lnTo>
                    <a:lnTo>
                      <a:pt x="326" y="230"/>
                    </a:lnTo>
                    <a:lnTo>
                      <a:pt x="179" y="213"/>
                    </a:lnTo>
                    <a:lnTo>
                      <a:pt x="94" y="190"/>
                    </a:lnTo>
                    <a:lnTo>
                      <a:pt x="49" y="171"/>
                    </a:lnTo>
                    <a:lnTo>
                      <a:pt x="18" y="149"/>
                    </a:lnTo>
                    <a:lnTo>
                      <a:pt x="2" y="128"/>
                    </a:lnTo>
                    <a:lnTo>
                      <a:pt x="0" y="115"/>
                    </a:lnTo>
                    <a:lnTo>
                      <a:pt x="2" y="103"/>
                    </a:lnTo>
                    <a:lnTo>
                      <a:pt x="18" y="80"/>
                    </a:lnTo>
                    <a:lnTo>
                      <a:pt x="49" y="60"/>
                    </a:lnTo>
                    <a:lnTo>
                      <a:pt x="94" y="41"/>
                    </a:lnTo>
                    <a:lnTo>
                      <a:pt x="179" y="18"/>
                    </a:lnTo>
                    <a:lnTo>
                      <a:pt x="326" y="1"/>
                    </a:lnTo>
                    <a:lnTo>
                      <a:pt x="409" y="0"/>
                    </a:lnTo>
                    <a:lnTo>
                      <a:pt x="493" y="1"/>
                    </a:lnTo>
                    <a:lnTo>
                      <a:pt x="641" y="18"/>
                    </a:lnTo>
                    <a:lnTo>
                      <a:pt x="726" y="41"/>
                    </a:lnTo>
                    <a:lnTo>
                      <a:pt x="771" y="60"/>
                    </a:lnTo>
                    <a:lnTo>
                      <a:pt x="802" y="80"/>
                    </a:lnTo>
                    <a:lnTo>
                      <a:pt x="818" y="103"/>
                    </a:lnTo>
                    <a:lnTo>
                      <a:pt x="819" y="115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1101" tIns="45551" rIns="91101" bIns="4555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391"/>
              </a:p>
            </p:txBody>
          </p:sp>
          <p:sp>
            <p:nvSpPr>
              <p:cNvPr id="15" name="Freeform 377">
                <a:extLst>
                  <a:ext uri="{FF2B5EF4-FFF2-40B4-BE49-F238E27FC236}">
                    <a16:creationId xmlns:a16="http://schemas.microsoft.com/office/drawing/2014/main" id="{56EFA90E-2131-41B5-AB38-599A1D985D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94657" y="3375734"/>
                <a:ext cx="341839" cy="142117"/>
              </a:xfrm>
              <a:custGeom>
                <a:avLst/>
                <a:gdLst>
                  <a:gd name="T0" fmla="*/ 798 w 798"/>
                  <a:gd name="T1" fmla="*/ 132 h 263"/>
                  <a:gd name="T2" fmla="*/ 796 w 798"/>
                  <a:gd name="T3" fmla="*/ 145 h 263"/>
                  <a:gd name="T4" fmla="*/ 780 w 798"/>
                  <a:gd name="T5" fmla="*/ 171 h 263"/>
                  <a:gd name="T6" fmla="*/ 750 w 798"/>
                  <a:gd name="T7" fmla="*/ 196 h 263"/>
                  <a:gd name="T8" fmla="*/ 707 w 798"/>
                  <a:gd name="T9" fmla="*/ 216 h 263"/>
                  <a:gd name="T10" fmla="*/ 623 w 798"/>
                  <a:gd name="T11" fmla="*/ 242 h 263"/>
                  <a:gd name="T12" fmla="*/ 481 w 798"/>
                  <a:gd name="T13" fmla="*/ 262 h 263"/>
                  <a:gd name="T14" fmla="*/ 399 w 798"/>
                  <a:gd name="T15" fmla="*/ 263 h 263"/>
                  <a:gd name="T16" fmla="*/ 318 w 798"/>
                  <a:gd name="T17" fmla="*/ 262 h 263"/>
                  <a:gd name="T18" fmla="*/ 174 w 798"/>
                  <a:gd name="T19" fmla="*/ 242 h 263"/>
                  <a:gd name="T20" fmla="*/ 91 w 798"/>
                  <a:gd name="T21" fmla="*/ 216 h 263"/>
                  <a:gd name="T22" fmla="*/ 48 w 798"/>
                  <a:gd name="T23" fmla="*/ 196 h 263"/>
                  <a:gd name="T24" fmla="*/ 17 w 798"/>
                  <a:gd name="T25" fmla="*/ 171 h 263"/>
                  <a:gd name="T26" fmla="*/ 2 w 798"/>
                  <a:gd name="T27" fmla="*/ 145 h 263"/>
                  <a:gd name="T28" fmla="*/ 0 w 798"/>
                  <a:gd name="T29" fmla="*/ 132 h 263"/>
                  <a:gd name="T30" fmla="*/ 2 w 798"/>
                  <a:gd name="T31" fmla="*/ 118 h 263"/>
                  <a:gd name="T32" fmla="*/ 17 w 798"/>
                  <a:gd name="T33" fmla="*/ 92 h 263"/>
                  <a:gd name="T34" fmla="*/ 48 w 798"/>
                  <a:gd name="T35" fmla="*/ 69 h 263"/>
                  <a:gd name="T36" fmla="*/ 91 w 798"/>
                  <a:gd name="T37" fmla="*/ 47 h 263"/>
                  <a:gd name="T38" fmla="*/ 174 w 798"/>
                  <a:gd name="T39" fmla="*/ 21 h 263"/>
                  <a:gd name="T40" fmla="*/ 318 w 798"/>
                  <a:gd name="T41" fmla="*/ 1 h 263"/>
                  <a:gd name="T42" fmla="*/ 399 w 798"/>
                  <a:gd name="T43" fmla="*/ 0 h 263"/>
                  <a:gd name="T44" fmla="*/ 481 w 798"/>
                  <a:gd name="T45" fmla="*/ 1 h 263"/>
                  <a:gd name="T46" fmla="*/ 623 w 798"/>
                  <a:gd name="T47" fmla="*/ 21 h 263"/>
                  <a:gd name="T48" fmla="*/ 707 w 798"/>
                  <a:gd name="T49" fmla="*/ 47 h 263"/>
                  <a:gd name="T50" fmla="*/ 750 w 798"/>
                  <a:gd name="T51" fmla="*/ 69 h 263"/>
                  <a:gd name="T52" fmla="*/ 780 w 798"/>
                  <a:gd name="T53" fmla="*/ 92 h 263"/>
                  <a:gd name="T54" fmla="*/ 796 w 798"/>
                  <a:gd name="T55" fmla="*/ 118 h 263"/>
                  <a:gd name="T56" fmla="*/ 798 w 798"/>
                  <a:gd name="T57" fmla="*/ 132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98" h="263">
                    <a:moveTo>
                      <a:pt x="798" y="132"/>
                    </a:moveTo>
                    <a:lnTo>
                      <a:pt x="796" y="145"/>
                    </a:lnTo>
                    <a:lnTo>
                      <a:pt x="780" y="171"/>
                    </a:lnTo>
                    <a:lnTo>
                      <a:pt x="750" y="196"/>
                    </a:lnTo>
                    <a:lnTo>
                      <a:pt x="707" y="216"/>
                    </a:lnTo>
                    <a:lnTo>
                      <a:pt x="623" y="242"/>
                    </a:lnTo>
                    <a:lnTo>
                      <a:pt x="481" y="262"/>
                    </a:lnTo>
                    <a:lnTo>
                      <a:pt x="399" y="263"/>
                    </a:lnTo>
                    <a:lnTo>
                      <a:pt x="318" y="262"/>
                    </a:lnTo>
                    <a:lnTo>
                      <a:pt x="174" y="242"/>
                    </a:lnTo>
                    <a:lnTo>
                      <a:pt x="91" y="216"/>
                    </a:lnTo>
                    <a:lnTo>
                      <a:pt x="48" y="196"/>
                    </a:lnTo>
                    <a:lnTo>
                      <a:pt x="17" y="171"/>
                    </a:lnTo>
                    <a:lnTo>
                      <a:pt x="2" y="145"/>
                    </a:lnTo>
                    <a:lnTo>
                      <a:pt x="0" y="132"/>
                    </a:lnTo>
                    <a:lnTo>
                      <a:pt x="2" y="118"/>
                    </a:lnTo>
                    <a:lnTo>
                      <a:pt x="17" y="92"/>
                    </a:lnTo>
                    <a:lnTo>
                      <a:pt x="48" y="69"/>
                    </a:lnTo>
                    <a:lnTo>
                      <a:pt x="91" y="47"/>
                    </a:lnTo>
                    <a:lnTo>
                      <a:pt x="174" y="21"/>
                    </a:lnTo>
                    <a:lnTo>
                      <a:pt x="318" y="1"/>
                    </a:lnTo>
                    <a:lnTo>
                      <a:pt x="399" y="0"/>
                    </a:lnTo>
                    <a:lnTo>
                      <a:pt x="481" y="1"/>
                    </a:lnTo>
                    <a:lnTo>
                      <a:pt x="623" y="21"/>
                    </a:lnTo>
                    <a:lnTo>
                      <a:pt x="707" y="47"/>
                    </a:lnTo>
                    <a:lnTo>
                      <a:pt x="750" y="69"/>
                    </a:lnTo>
                    <a:lnTo>
                      <a:pt x="780" y="92"/>
                    </a:lnTo>
                    <a:lnTo>
                      <a:pt x="796" y="118"/>
                    </a:lnTo>
                    <a:lnTo>
                      <a:pt x="798" y="13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101" tIns="45551" rIns="91101" bIns="4555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391"/>
              </a:p>
            </p:txBody>
          </p:sp>
          <p:sp>
            <p:nvSpPr>
              <p:cNvPr id="16" name="Freeform 378">
                <a:extLst>
                  <a:ext uri="{FF2B5EF4-FFF2-40B4-BE49-F238E27FC236}">
                    <a16:creationId xmlns:a16="http://schemas.microsoft.com/office/drawing/2014/main" id="{BBF86DF8-A3F2-45D0-AC85-8B559CCA04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43491" y="3403503"/>
                <a:ext cx="244171" cy="88211"/>
              </a:xfrm>
              <a:custGeom>
                <a:avLst/>
                <a:gdLst>
                  <a:gd name="T0" fmla="*/ 569 w 569"/>
                  <a:gd name="T1" fmla="*/ 80 h 161"/>
                  <a:gd name="T2" fmla="*/ 567 w 569"/>
                  <a:gd name="T3" fmla="*/ 87 h 161"/>
                  <a:gd name="T4" fmla="*/ 556 w 569"/>
                  <a:gd name="T5" fmla="*/ 103 h 161"/>
                  <a:gd name="T6" fmla="*/ 521 w 569"/>
                  <a:gd name="T7" fmla="*/ 125 h 161"/>
                  <a:gd name="T8" fmla="*/ 444 w 569"/>
                  <a:gd name="T9" fmla="*/ 146 h 161"/>
                  <a:gd name="T10" fmla="*/ 343 w 569"/>
                  <a:gd name="T11" fmla="*/ 159 h 161"/>
                  <a:gd name="T12" fmla="*/ 284 w 569"/>
                  <a:gd name="T13" fmla="*/ 161 h 161"/>
                  <a:gd name="T14" fmla="*/ 226 w 569"/>
                  <a:gd name="T15" fmla="*/ 159 h 161"/>
                  <a:gd name="T16" fmla="*/ 124 w 569"/>
                  <a:gd name="T17" fmla="*/ 146 h 161"/>
                  <a:gd name="T18" fmla="*/ 46 w 569"/>
                  <a:gd name="T19" fmla="*/ 125 h 161"/>
                  <a:gd name="T20" fmla="*/ 12 w 569"/>
                  <a:gd name="T21" fmla="*/ 103 h 161"/>
                  <a:gd name="T22" fmla="*/ 0 w 569"/>
                  <a:gd name="T23" fmla="*/ 87 h 161"/>
                  <a:gd name="T24" fmla="*/ 0 w 569"/>
                  <a:gd name="T25" fmla="*/ 80 h 161"/>
                  <a:gd name="T26" fmla="*/ 0 w 569"/>
                  <a:gd name="T27" fmla="*/ 72 h 161"/>
                  <a:gd name="T28" fmla="*/ 12 w 569"/>
                  <a:gd name="T29" fmla="*/ 56 h 161"/>
                  <a:gd name="T30" fmla="*/ 46 w 569"/>
                  <a:gd name="T31" fmla="*/ 34 h 161"/>
                  <a:gd name="T32" fmla="*/ 124 w 569"/>
                  <a:gd name="T33" fmla="*/ 13 h 161"/>
                  <a:gd name="T34" fmla="*/ 226 w 569"/>
                  <a:gd name="T35" fmla="*/ 1 h 161"/>
                  <a:gd name="T36" fmla="*/ 284 w 569"/>
                  <a:gd name="T37" fmla="*/ 0 h 161"/>
                  <a:gd name="T38" fmla="*/ 343 w 569"/>
                  <a:gd name="T39" fmla="*/ 1 h 161"/>
                  <a:gd name="T40" fmla="*/ 444 w 569"/>
                  <a:gd name="T41" fmla="*/ 13 h 161"/>
                  <a:gd name="T42" fmla="*/ 521 w 569"/>
                  <a:gd name="T43" fmla="*/ 34 h 161"/>
                  <a:gd name="T44" fmla="*/ 556 w 569"/>
                  <a:gd name="T45" fmla="*/ 56 h 161"/>
                  <a:gd name="T46" fmla="*/ 567 w 569"/>
                  <a:gd name="T47" fmla="*/ 72 h 161"/>
                  <a:gd name="T48" fmla="*/ 569 w 569"/>
                  <a:gd name="T49" fmla="*/ 80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569" h="161">
                    <a:moveTo>
                      <a:pt x="569" y="80"/>
                    </a:moveTo>
                    <a:lnTo>
                      <a:pt x="567" y="87"/>
                    </a:lnTo>
                    <a:lnTo>
                      <a:pt x="556" y="103"/>
                    </a:lnTo>
                    <a:lnTo>
                      <a:pt x="521" y="125"/>
                    </a:lnTo>
                    <a:lnTo>
                      <a:pt x="444" y="146"/>
                    </a:lnTo>
                    <a:lnTo>
                      <a:pt x="343" y="159"/>
                    </a:lnTo>
                    <a:lnTo>
                      <a:pt x="284" y="161"/>
                    </a:lnTo>
                    <a:lnTo>
                      <a:pt x="226" y="159"/>
                    </a:lnTo>
                    <a:lnTo>
                      <a:pt x="124" y="146"/>
                    </a:lnTo>
                    <a:lnTo>
                      <a:pt x="46" y="125"/>
                    </a:lnTo>
                    <a:lnTo>
                      <a:pt x="12" y="103"/>
                    </a:lnTo>
                    <a:lnTo>
                      <a:pt x="0" y="87"/>
                    </a:lnTo>
                    <a:lnTo>
                      <a:pt x="0" y="80"/>
                    </a:lnTo>
                    <a:lnTo>
                      <a:pt x="0" y="72"/>
                    </a:lnTo>
                    <a:lnTo>
                      <a:pt x="12" y="56"/>
                    </a:lnTo>
                    <a:lnTo>
                      <a:pt x="46" y="34"/>
                    </a:lnTo>
                    <a:lnTo>
                      <a:pt x="124" y="13"/>
                    </a:lnTo>
                    <a:lnTo>
                      <a:pt x="226" y="1"/>
                    </a:lnTo>
                    <a:lnTo>
                      <a:pt x="284" y="0"/>
                    </a:lnTo>
                    <a:lnTo>
                      <a:pt x="343" y="1"/>
                    </a:lnTo>
                    <a:lnTo>
                      <a:pt x="444" y="13"/>
                    </a:lnTo>
                    <a:lnTo>
                      <a:pt x="521" y="34"/>
                    </a:lnTo>
                    <a:lnTo>
                      <a:pt x="556" y="56"/>
                    </a:lnTo>
                    <a:lnTo>
                      <a:pt x="567" y="72"/>
                    </a:lnTo>
                    <a:lnTo>
                      <a:pt x="569" y="8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91101" tIns="45551" rIns="91101" bIns="4555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391"/>
              </a:p>
            </p:txBody>
          </p:sp>
          <p:sp>
            <p:nvSpPr>
              <p:cNvPr id="17" name="Freeform 489">
                <a:extLst>
                  <a:ext uri="{FF2B5EF4-FFF2-40B4-BE49-F238E27FC236}">
                    <a16:creationId xmlns:a16="http://schemas.microsoft.com/office/drawing/2014/main" id="{821D5AD2-8BA1-44FD-84AB-AD4F923E47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7170" y="2870462"/>
                <a:ext cx="136223" cy="57173"/>
              </a:xfrm>
              <a:custGeom>
                <a:avLst/>
                <a:gdLst>
                  <a:gd name="T0" fmla="*/ 317 w 317"/>
                  <a:gd name="T1" fmla="*/ 53 h 106"/>
                  <a:gd name="T2" fmla="*/ 315 w 317"/>
                  <a:gd name="T3" fmla="*/ 65 h 106"/>
                  <a:gd name="T4" fmla="*/ 291 w 317"/>
                  <a:gd name="T5" fmla="*/ 83 h 106"/>
                  <a:gd name="T6" fmla="*/ 247 w 317"/>
                  <a:gd name="T7" fmla="*/ 98 h 106"/>
                  <a:gd name="T8" fmla="*/ 191 w 317"/>
                  <a:gd name="T9" fmla="*/ 105 h 106"/>
                  <a:gd name="T10" fmla="*/ 158 w 317"/>
                  <a:gd name="T11" fmla="*/ 106 h 106"/>
                  <a:gd name="T12" fmla="*/ 127 w 317"/>
                  <a:gd name="T13" fmla="*/ 105 h 106"/>
                  <a:gd name="T14" fmla="*/ 69 w 317"/>
                  <a:gd name="T15" fmla="*/ 98 h 106"/>
                  <a:gd name="T16" fmla="*/ 26 w 317"/>
                  <a:gd name="T17" fmla="*/ 83 h 106"/>
                  <a:gd name="T18" fmla="*/ 1 w 317"/>
                  <a:gd name="T19" fmla="*/ 65 h 106"/>
                  <a:gd name="T20" fmla="*/ 0 w 317"/>
                  <a:gd name="T21" fmla="*/ 53 h 106"/>
                  <a:gd name="T22" fmla="*/ 1 w 317"/>
                  <a:gd name="T23" fmla="*/ 43 h 106"/>
                  <a:gd name="T24" fmla="*/ 26 w 317"/>
                  <a:gd name="T25" fmla="*/ 23 h 106"/>
                  <a:gd name="T26" fmla="*/ 69 w 317"/>
                  <a:gd name="T27" fmla="*/ 10 h 106"/>
                  <a:gd name="T28" fmla="*/ 127 w 317"/>
                  <a:gd name="T29" fmla="*/ 1 h 106"/>
                  <a:gd name="T30" fmla="*/ 158 w 317"/>
                  <a:gd name="T31" fmla="*/ 0 h 106"/>
                  <a:gd name="T32" fmla="*/ 191 w 317"/>
                  <a:gd name="T33" fmla="*/ 1 h 106"/>
                  <a:gd name="T34" fmla="*/ 247 w 317"/>
                  <a:gd name="T35" fmla="*/ 10 h 106"/>
                  <a:gd name="T36" fmla="*/ 291 w 317"/>
                  <a:gd name="T37" fmla="*/ 23 h 106"/>
                  <a:gd name="T38" fmla="*/ 315 w 317"/>
                  <a:gd name="T39" fmla="*/ 43 h 106"/>
                  <a:gd name="T40" fmla="*/ 317 w 317"/>
                  <a:gd name="T41" fmla="*/ 53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17" h="106">
                    <a:moveTo>
                      <a:pt x="317" y="53"/>
                    </a:moveTo>
                    <a:lnTo>
                      <a:pt x="315" y="65"/>
                    </a:lnTo>
                    <a:lnTo>
                      <a:pt x="291" y="83"/>
                    </a:lnTo>
                    <a:lnTo>
                      <a:pt x="247" y="98"/>
                    </a:lnTo>
                    <a:lnTo>
                      <a:pt x="191" y="105"/>
                    </a:lnTo>
                    <a:lnTo>
                      <a:pt x="158" y="106"/>
                    </a:lnTo>
                    <a:lnTo>
                      <a:pt x="127" y="105"/>
                    </a:lnTo>
                    <a:lnTo>
                      <a:pt x="69" y="98"/>
                    </a:lnTo>
                    <a:lnTo>
                      <a:pt x="26" y="83"/>
                    </a:lnTo>
                    <a:lnTo>
                      <a:pt x="1" y="65"/>
                    </a:lnTo>
                    <a:lnTo>
                      <a:pt x="0" y="53"/>
                    </a:lnTo>
                    <a:lnTo>
                      <a:pt x="1" y="43"/>
                    </a:lnTo>
                    <a:lnTo>
                      <a:pt x="26" y="23"/>
                    </a:lnTo>
                    <a:lnTo>
                      <a:pt x="69" y="10"/>
                    </a:lnTo>
                    <a:lnTo>
                      <a:pt x="127" y="1"/>
                    </a:lnTo>
                    <a:lnTo>
                      <a:pt x="158" y="0"/>
                    </a:lnTo>
                    <a:lnTo>
                      <a:pt x="191" y="1"/>
                    </a:lnTo>
                    <a:lnTo>
                      <a:pt x="247" y="10"/>
                    </a:lnTo>
                    <a:lnTo>
                      <a:pt x="291" y="23"/>
                    </a:lnTo>
                    <a:lnTo>
                      <a:pt x="315" y="43"/>
                    </a:lnTo>
                    <a:lnTo>
                      <a:pt x="317" y="5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101" tIns="45551" rIns="91101" bIns="4555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391"/>
              </a:p>
            </p:txBody>
          </p:sp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FE7254DD-936C-4968-87ED-48603B6DF28A}"/>
                  </a:ext>
                </a:extLst>
              </p:cNvPr>
              <p:cNvGrpSpPr/>
              <p:nvPr/>
            </p:nvGrpSpPr>
            <p:grpSpPr>
              <a:xfrm>
                <a:off x="8020064" y="3716742"/>
                <a:ext cx="2768442" cy="1415522"/>
                <a:chOff x="8432584" y="3209718"/>
                <a:chExt cx="2922214" cy="1894382"/>
              </a:xfrm>
            </p:grpSpPr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52A75C84-B3CA-4F84-B674-84C8E84E90AC}"/>
                    </a:ext>
                  </a:extLst>
                </p:cNvPr>
                <p:cNvSpPr txBox="1"/>
                <p:nvPr/>
              </p:nvSpPr>
              <p:spPr>
                <a:xfrm>
                  <a:off x="8432584" y="3209718"/>
                  <a:ext cx="2922214" cy="1271453"/>
                </a:xfrm>
                <a:prstGeom prst="rect">
                  <a:avLst/>
                </a:prstGeom>
                <a:noFill/>
              </p:spPr>
              <p:txBody>
                <a:bodyPr wrap="square" lIns="0" rIns="0" rtlCol="0" anchor="b">
                  <a:spAutoFit/>
                </a:bodyPr>
                <a:lstStyle/>
                <a:p>
                  <a:pPr marL="449263" indent="-449263"/>
                  <a:r>
                    <a:rPr lang="en-US" sz="3200" b="1" i="1" dirty="0"/>
                    <a:t>1. </a:t>
                  </a:r>
                  <a:r>
                    <a:rPr lang="en-US" sz="2000" b="1" i="1" dirty="0"/>
                    <a:t>Desain </a:t>
                  </a:r>
                  <a:r>
                    <a:rPr lang="en-US" sz="2000" b="1" i="1" dirty="0" err="1"/>
                    <a:t>organisasi</a:t>
                  </a:r>
                  <a:r>
                    <a:rPr lang="en-US" sz="2000" b="1" i="1" dirty="0"/>
                    <a:t> yang </a:t>
                  </a:r>
                  <a:r>
                    <a:rPr lang="en-US" sz="2000" b="1" i="1" dirty="0" err="1"/>
                    <a:t>dinamis</a:t>
                  </a:r>
                  <a:r>
                    <a:rPr lang="en-US" sz="2000" b="1" i="1" dirty="0"/>
                    <a:t> </a:t>
                  </a:r>
                  <a:r>
                    <a:rPr lang="en-US" sz="2000" b="1" i="1" dirty="0" err="1"/>
                    <a:t>berbasis</a:t>
                  </a:r>
                  <a:r>
                    <a:rPr lang="en-US" sz="2000" b="1" i="1" dirty="0"/>
                    <a:t> </a:t>
                  </a:r>
                  <a:r>
                    <a:rPr lang="en-US" sz="2000" b="1" i="1" dirty="0" err="1"/>
                    <a:t>fungsional</a:t>
                  </a:r>
                  <a:endParaRPr lang="en-US" sz="1800" b="1" i="1" dirty="0"/>
                </a:p>
              </p:txBody>
            </p:sp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D9B11154-CA55-499A-B95C-DFB580C7FC0C}"/>
                    </a:ext>
                  </a:extLst>
                </p:cNvPr>
                <p:cNvSpPr txBox="1"/>
                <p:nvPr/>
              </p:nvSpPr>
              <p:spPr>
                <a:xfrm>
                  <a:off x="8439659" y="4745486"/>
                  <a:ext cx="2384893" cy="358614"/>
                </a:xfrm>
                <a:prstGeom prst="rect">
                  <a:avLst/>
                </a:prstGeom>
                <a:noFill/>
              </p:spPr>
              <p:txBody>
                <a:bodyPr wrap="square" lIns="0" rIns="0" rtlCol="0" anchor="t">
                  <a:spAutoFit/>
                </a:bodyPr>
                <a:lstStyle/>
                <a:p>
                  <a:pPr algn="just"/>
                  <a:endParaRPr lang="en-US" sz="1600" dirty="0"/>
                </a:p>
              </p:txBody>
            </p:sp>
          </p:grpSp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8E211A6A-4778-443F-A836-30A3BF633B51}"/>
                  </a:ext>
                </a:extLst>
              </p:cNvPr>
              <p:cNvGrpSpPr/>
              <p:nvPr/>
            </p:nvGrpSpPr>
            <p:grpSpPr>
              <a:xfrm>
                <a:off x="279796" y="4599759"/>
                <a:ext cx="4724685" cy="1344036"/>
                <a:chOff x="-795723" y="2250786"/>
                <a:chExt cx="3982758" cy="1798717"/>
              </a:xfrm>
            </p:grpSpPr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DCFA0709-2020-4CA0-BE45-59DD5484CFA9}"/>
                    </a:ext>
                  </a:extLst>
                </p:cNvPr>
                <p:cNvSpPr txBox="1"/>
                <p:nvPr/>
              </p:nvSpPr>
              <p:spPr>
                <a:xfrm>
                  <a:off x="-795723" y="2250786"/>
                  <a:ext cx="3982758" cy="945441"/>
                </a:xfrm>
                <a:prstGeom prst="rect">
                  <a:avLst/>
                </a:prstGeom>
                <a:noFill/>
              </p:spPr>
              <p:txBody>
                <a:bodyPr wrap="square" lIns="0" rIns="0" rtlCol="0" anchor="b">
                  <a:spAutoFit/>
                </a:bodyPr>
                <a:lstStyle/>
                <a:p>
                  <a:pPr marL="1250950" indent="-1250950" algn="r"/>
                  <a:r>
                    <a:rPr lang="en-US" sz="3200" b="1" i="1" dirty="0"/>
                    <a:t>2.</a:t>
                  </a:r>
                  <a:r>
                    <a:rPr lang="en-US" sz="2000" b="1" i="1" dirty="0"/>
                    <a:t>Tata </a:t>
                  </a:r>
                  <a:r>
                    <a:rPr lang="en-US" sz="2000" b="1" i="1" dirty="0" err="1"/>
                    <a:t>hubungan</a:t>
                  </a:r>
                  <a:r>
                    <a:rPr lang="en-US" sz="2000" b="1" i="1" dirty="0"/>
                    <a:t> </a:t>
                  </a:r>
                  <a:r>
                    <a:rPr lang="en-US" sz="2000" b="1" i="1" dirty="0" err="1"/>
                    <a:t>kerja</a:t>
                  </a:r>
                  <a:r>
                    <a:rPr lang="en-US" sz="2000" b="1" i="1" dirty="0"/>
                    <a:t> yang </a:t>
                  </a:r>
                  <a:r>
                    <a:rPr lang="en-US" sz="2000" b="1" i="1" dirty="0" err="1"/>
                    <a:t>harmonis</a:t>
                  </a:r>
                  <a:r>
                    <a:rPr lang="en-US" sz="2000" b="1" i="1" dirty="0"/>
                    <a:t> </a:t>
                  </a:r>
                  <a:r>
                    <a:rPr lang="en-US" sz="2000" b="1" i="1" dirty="0" err="1"/>
                    <a:t>berdasarkan</a:t>
                  </a:r>
                  <a:r>
                    <a:rPr lang="en-US" sz="2000" b="1" i="1" dirty="0"/>
                    <a:t> </a:t>
                  </a:r>
                  <a:r>
                    <a:rPr lang="en-US" sz="2000" b="1" i="1" dirty="0" err="1"/>
                    <a:t>uraian</a:t>
                  </a:r>
                  <a:r>
                    <a:rPr lang="en-US" sz="2000" b="1" i="1" dirty="0"/>
                    <a:t> </a:t>
                  </a:r>
                  <a:r>
                    <a:rPr lang="en-US" sz="2000" b="1" i="1" dirty="0" err="1"/>
                    <a:t>tugas</a:t>
                  </a:r>
                  <a:r>
                    <a:rPr lang="en-US" sz="2000" b="1" i="1" dirty="0"/>
                    <a:t> yang </a:t>
                  </a:r>
                  <a:r>
                    <a:rPr lang="en-US" sz="2000" b="1" i="1" dirty="0" err="1"/>
                    <a:t>jelas</a:t>
                  </a:r>
                  <a:endParaRPr lang="en-US" sz="1900" b="1" i="1" dirty="0"/>
                </a:p>
              </p:txBody>
            </p:sp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0C45AD0A-C389-485D-A5E1-ADE353283A3B}"/>
                    </a:ext>
                  </a:extLst>
                </p:cNvPr>
                <p:cNvSpPr txBox="1"/>
                <p:nvPr/>
              </p:nvSpPr>
              <p:spPr>
                <a:xfrm>
                  <a:off x="798179" y="3169265"/>
                  <a:ext cx="2359551" cy="880238"/>
                </a:xfrm>
                <a:prstGeom prst="rect">
                  <a:avLst/>
                </a:prstGeom>
                <a:noFill/>
              </p:spPr>
              <p:txBody>
                <a:bodyPr wrap="square" lIns="0" rIns="0" rtlCol="0" anchor="t">
                  <a:spAutoFit/>
                </a:bodyPr>
                <a:lstStyle/>
                <a:p>
                  <a:pPr algn="r"/>
                  <a:r>
                    <a:rPr lang="en-US" sz="1600" dirty="0" err="1"/>
                    <a:t>Reformulasi</a:t>
                  </a:r>
                  <a:r>
                    <a:rPr lang="en-US" sz="1600" dirty="0"/>
                    <a:t> </a:t>
                  </a:r>
                  <a:r>
                    <a:rPr lang="en-US" sz="1600" dirty="0" err="1"/>
                    <a:t>uraian</a:t>
                  </a:r>
                  <a:r>
                    <a:rPr lang="en-US" sz="1600" dirty="0"/>
                    <a:t> </a:t>
                  </a:r>
                  <a:r>
                    <a:rPr lang="en-US" sz="1600" dirty="0" err="1"/>
                    <a:t>tugas</a:t>
                  </a:r>
                  <a:r>
                    <a:rPr lang="en-US" sz="1600" dirty="0"/>
                    <a:t> dan </a:t>
                  </a:r>
                  <a:r>
                    <a:rPr lang="en-US" sz="1600" dirty="0" err="1"/>
                    <a:t>implementasinya</a:t>
                  </a:r>
                  <a:r>
                    <a:rPr lang="en-US" sz="1600" dirty="0"/>
                    <a:t> </a:t>
                  </a:r>
                  <a:r>
                    <a:rPr lang="en-US" sz="1600" dirty="0" err="1"/>
                    <a:t>dalam</a:t>
                  </a:r>
                  <a:r>
                    <a:rPr lang="en-US" sz="1600" dirty="0"/>
                    <a:t> tata </a:t>
                  </a:r>
                  <a:r>
                    <a:rPr lang="en-US" sz="1600" dirty="0" err="1"/>
                    <a:t>hubungan</a:t>
                  </a:r>
                  <a:r>
                    <a:rPr lang="en-US" sz="1600" dirty="0"/>
                    <a:t> </a:t>
                  </a:r>
                  <a:r>
                    <a:rPr lang="en-US" sz="1600" dirty="0" err="1"/>
                    <a:t>kerja</a:t>
                  </a:r>
                  <a:endParaRPr lang="en-US" sz="1400" dirty="0"/>
                </a:p>
              </p:txBody>
            </p:sp>
          </p:grpSp>
          <p:grpSp>
            <p:nvGrpSpPr>
              <p:cNvPr id="28" name="Group 27">
                <a:extLst>
                  <a:ext uri="{FF2B5EF4-FFF2-40B4-BE49-F238E27FC236}">
                    <a16:creationId xmlns:a16="http://schemas.microsoft.com/office/drawing/2014/main" id="{6C68F2AE-69CE-4AA5-894A-1B9FD647CB8C}"/>
                  </a:ext>
                </a:extLst>
              </p:cNvPr>
              <p:cNvGrpSpPr/>
              <p:nvPr/>
            </p:nvGrpSpPr>
            <p:grpSpPr>
              <a:xfrm>
                <a:off x="6026267" y="1897156"/>
                <a:ext cx="3898622" cy="1180116"/>
                <a:chOff x="8994364" y="2757264"/>
                <a:chExt cx="5217489" cy="1579339"/>
              </a:xfrm>
            </p:grpSpPr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3935EE46-55B7-4263-BAA8-DDFE20405E92}"/>
                    </a:ext>
                  </a:extLst>
                </p:cNvPr>
                <p:cNvSpPr txBox="1"/>
                <p:nvPr/>
              </p:nvSpPr>
              <p:spPr>
                <a:xfrm>
                  <a:off x="8994364" y="2757264"/>
                  <a:ext cx="4576321" cy="944283"/>
                </a:xfrm>
                <a:prstGeom prst="rect">
                  <a:avLst/>
                </a:prstGeom>
                <a:noFill/>
              </p:spPr>
              <p:txBody>
                <a:bodyPr wrap="square" lIns="0" rIns="0" rtlCol="0" anchor="b">
                  <a:spAutoFit/>
                </a:bodyPr>
                <a:lstStyle/>
                <a:p>
                  <a:pPr marL="352425" indent="-352425" algn="just"/>
                  <a:r>
                    <a:rPr lang="en-US" sz="3200" b="1" i="1" dirty="0"/>
                    <a:t>3.</a:t>
                  </a:r>
                  <a:r>
                    <a:rPr lang="en-US" sz="1993" b="1" i="1" dirty="0"/>
                    <a:t>Seleksi yang </a:t>
                  </a:r>
                  <a:r>
                    <a:rPr lang="en-US" sz="1993" b="1" i="1" dirty="0" err="1"/>
                    <a:t>berkualitas</a:t>
                  </a:r>
                  <a:r>
                    <a:rPr lang="en-US" sz="1993" b="1" i="1" dirty="0"/>
                    <a:t> dan </a:t>
                  </a:r>
                  <a:r>
                    <a:rPr lang="en-US" sz="1993" b="1" i="1" dirty="0" err="1"/>
                    <a:t>terkoneksi</a:t>
                  </a:r>
                  <a:r>
                    <a:rPr lang="en-US" sz="1993" b="1" i="1" dirty="0"/>
                    <a:t> </a:t>
                  </a:r>
                  <a:r>
                    <a:rPr lang="en-US" sz="1993" b="1" i="1" dirty="0" err="1"/>
                    <a:t>dengan</a:t>
                  </a:r>
                  <a:r>
                    <a:rPr lang="en-US" sz="1993" b="1" i="1" dirty="0"/>
                    <a:t> </a:t>
                  </a:r>
                  <a:r>
                    <a:rPr lang="en-US" sz="1993" b="1" i="1" dirty="0" err="1"/>
                    <a:t>penempatan</a:t>
                  </a:r>
                  <a:endParaRPr lang="en-US" sz="1993" b="1" i="1" dirty="0"/>
                </a:p>
              </p:txBody>
            </p:sp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D3B436EE-5EFA-4192-B5A9-B865A09CC55B}"/>
                    </a:ext>
                  </a:extLst>
                </p:cNvPr>
                <p:cNvSpPr txBox="1"/>
                <p:nvPr/>
              </p:nvSpPr>
              <p:spPr>
                <a:xfrm>
                  <a:off x="9444582" y="3717178"/>
                  <a:ext cx="4767271" cy="619425"/>
                </a:xfrm>
                <a:prstGeom prst="rect">
                  <a:avLst/>
                </a:prstGeom>
                <a:noFill/>
              </p:spPr>
              <p:txBody>
                <a:bodyPr wrap="square" lIns="0" rIns="0" rtlCol="0" anchor="t">
                  <a:spAutoFit/>
                </a:bodyPr>
                <a:lstStyle/>
                <a:p>
                  <a:pPr algn="just"/>
                  <a:r>
                    <a:rPr lang="en-US" sz="1600" dirty="0" err="1"/>
                    <a:t>Penajaman</a:t>
                  </a:r>
                  <a:r>
                    <a:rPr lang="en-US" sz="1600" dirty="0"/>
                    <a:t> </a:t>
                  </a:r>
                  <a:r>
                    <a:rPr lang="en-US" sz="1600" dirty="0" err="1"/>
                    <a:t>rekruitmen</a:t>
                  </a:r>
                  <a:r>
                    <a:rPr lang="en-US" sz="1600" dirty="0"/>
                    <a:t>/</a:t>
                  </a:r>
                  <a:r>
                    <a:rPr lang="en-US" sz="1600" dirty="0" err="1"/>
                    <a:t>seleksi</a:t>
                  </a:r>
                  <a:r>
                    <a:rPr lang="en-US" sz="1600" dirty="0"/>
                    <a:t> dan </a:t>
                  </a:r>
                  <a:r>
                    <a:rPr lang="en-US" sz="1600" dirty="0" err="1"/>
                    <a:t>penempatan</a:t>
                  </a:r>
                  <a:r>
                    <a:rPr lang="en-US" sz="1600" dirty="0"/>
                    <a:t> </a:t>
                  </a:r>
                  <a:r>
                    <a:rPr lang="en-US" sz="1600" dirty="0" err="1"/>
                    <a:t>melalui</a:t>
                  </a:r>
                  <a:r>
                    <a:rPr lang="en-US" sz="1600" dirty="0"/>
                    <a:t> uji </a:t>
                  </a:r>
                  <a:r>
                    <a:rPr lang="en-US" sz="1600" dirty="0" err="1"/>
                    <a:t>kompetensi</a:t>
                  </a:r>
                  <a:r>
                    <a:rPr lang="en-US" sz="1600" dirty="0"/>
                    <a:t> </a:t>
                  </a:r>
                  <a:r>
                    <a:rPr lang="en-US" sz="1600" dirty="0" err="1"/>
                    <a:t>berbasis</a:t>
                  </a:r>
                  <a:r>
                    <a:rPr lang="en-US" sz="1600" dirty="0"/>
                    <a:t> </a:t>
                  </a:r>
                  <a:r>
                    <a:rPr lang="en-US" sz="1600" dirty="0" err="1"/>
                    <a:t>kompetensi</a:t>
                  </a:r>
                  <a:endParaRPr lang="id-ID" sz="1600" dirty="0"/>
                </a:p>
              </p:txBody>
            </p:sp>
          </p:grpSp>
          <p:cxnSp>
            <p:nvCxnSpPr>
              <p:cNvPr id="34" name="Connector: Elbow 106">
                <a:extLst>
                  <a:ext uri="{FF2B5EF4-FFF2-40B4-BE49-F238E27FC236}">
                    <a16:creationId xmlns:a16="http://schemas.microsoft.com/office/drawing/2014/main" id="{A9F46949-4A79-4B7A-8034-7B7B02D7266F}"/>
                  </a:ext>
                </a:extLst>
              </p:cNvPr>
              <p:cNvCxnSpPr>
                <a:cxnSpLocks/>
                <a:stCxn id="10" idx="5"/>
                <a:endCxn id="35" idx="1"/>
              </p:cNvCxnSpPr>
              <p:nvPr/>
            </p:nvCxnSpPr>
            <p:spPr>
              <a:xfrm flipV="1">
                <a:off x="7446250" y="4020972"/>
                <a:ext cx="476778" cy="1635696"/>
              </a:xfrm>
              <a:prstGeom prst="bentConnector3">
                <a:avLst>
                  <a:gd name="adj1" fmla="val 50000"/>
                </a:avLst>
              </a:prstGeom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74BF3684-0304-43E4-B6C2-DD9D9C48D79D}"/>
                  </a:ext>
                </a:extLst>
              </p:cNvPr>
              <p:cNvSpPr/>
              <p:nvPr/>
            </p:nvSpPr>
            <p:spPr>
              <a:xfrm>
                <a:off x="7923029" y="3849426"/>
                <a:ext cx="34163" cy="343092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327" tIns="34163" rIns="68327" bIns="3416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45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6" name="Connector: Elbow 108">
                <a:extLst>
                  <a:ext uri="{FF2B5EF4-FFF2-40B4-BE49-F238E27FC236}">
                    <a16:creationId xmlns:a16="http://schemas.microsoft.com/office/drawing/2014/main" id="{2462A57F-66C6-4157-AC1D-562CCD4875CB}"/>
                  </a:ext>
                </a:extLst>
              </p:cNvPr>
              <p:cNvCxnSpPr>
                <a:cxnSpLocks/>
                <a:stCxn id="14" idx="22"/>
                <a:endCxn id="37" idx="1"/>
              </p:cNvCxnSpPr>
              <p:nvPr/>
            </p:nvCxnSpPr>
            <p:spPr>
              <a:xfrm flipV="1">
                <a:off x="5354015" y="2253829"/>
                <a:ext cx="526637" cy="1808526"/>
              </a:xfrm>
              <a:prstGeom prst="bentConnector3">
                <a:avLst>
                  <a:gd name="adj1" fmla="val 50000"/>
                </a:avLst>
              </a:prstGeom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83ADF07D-9B32-4103-9BAF-23EAABC66D68}"/>
                  </a:ext>
                </a:extLst>
              </p:cNvPr>
              <p:cNvSpPr/>
              <p:nvPr/>
            </p:nvSpPr>
            <p:spPr>
              <a:xfrm>
                <a:off x="5880652" y="2082283"/>
                <a:ext cx="73570" cy="343092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327" tIns="34163" rIns="68327" bIns="3416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45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0" name="Connector: Elbow 147">
                <a:extLst>
                  <a:ext uri="{FF2B5EF4-FFF2-40B4-BE49-F238E27FC236}">
                    <a16:creationId xmlns:a16="http://schemas.microsoft.com/office/drawing/2014/main" id="{F05C6DAD-3D5C-4196-9ED2-0A13F54E87CC}"/>
                  </a:ext>
                </a:extLst>
              </p:cNvPr>
              <p:cNvCxnSpPr>
                <a:cxnSpLocks/>
                <a:endCxn id="41" idx="3"/>
              </p:cNvCxnSpPr>
              <p:nvPr/>
            </p:nvCxnSpPr>
            <p:spPr>
              <a:xfrm rot="5400000">
                <a:off x="5667825" y="4371090"/>
                <a:ext cx="213023" cy="1138871"/>
              </a:xfrm>
              <a:prstGeom prst="bentConnector2">
                <a:avLst/>
              </a:prstGeom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AF87D114-02D5-49E8-8054-B221EADCB980}"/>
                  </a:ext>
                </a:extLst>
              </p:cNvPr>
              <p:cNvSpPr/>
              <p:nvPr/>
            </p:nvSpPr>
            <p:spPr>
              <a:xfrm>
                <a:off x="5170736" y="4875490"/>
                <a:ext cx="34163" cy="343092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327" tIns="34163" rIns="68327" bIns="3416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45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2" name="Connector: Elbow 149">
                <a:extLst>
                  <a:ext uri="{FF2B5EF4-FFF2-40B4-BE49-F238E27FC236}">
                    <a16:creationId xmlns:a16="http://schemas.microsoft.com/office/drawing/2014/main" id="{E8A045D5-8DC4-4AEF-9FEA-590514AD19B7}"/>
                  </a:ext>
                </a:extLst>
              </p:cNvPr>
              <p:cNvCxnSpPr>
                <a:cxnSpLocks/>
                <a:stCxn id="16" idx="17"/>
                <a:endCxn id="43" idx="3"/>
              </p:cNvCxnSpPr>
              <p:nvPr/>
            </p:nvCxnSpPr>
            <p:spPr>
              <a:xfrm flipH="1" flipV="1">
                <a:off x="3696993" y="3235969"/>
                <a:ext cx="743480" cy="168081"/>
              </a:xfrm>
              <a:prstGeom prst="bentConnector3">
                <a:avLst>
                  <a:gd name="adj1" fmla="val -2901"/>
                </a:avLst>
              </a:prstGeom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A24E2F13-820D-4A3A-ACB7-89407CF6B3A1}"/>
                  </a:ext>
                </a:extLst>
              </p:cNvPr>
              <p:cNvSpPr/>
              <p:nvPr/>
            </p:nvSpPr>
            <p:spPr>
              <a:xfrm>
                <a:off x="3662830" y="3064423"/>
                <a:ext cx="34163" cy="34309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327" tIns="34163" rIns="68327" bIns="3416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45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1AD804C5-63C1-4DAD-8843-162C707A0952}"/>
                  </a:ext>
                </a:extLst>
              </p:cNvPr>
              <p:cNvSpPr txBox="1"/>
              <p:nvPr/>
            </p:nvSpPr>
            <p:spPr>
              <a:xfrm>
                <a:off x="1378724" y="1558240"/>
                <a:ext cx="3275059" cy="1051124"/>
              </a:xfrm>
              <a:prstGeom prst="roundRect">
                <a:avLst/>
              </a:prstGeom>
              <a:solidFill>
                <a:srgbClr val="FFC000"/>
              </a:solidFill>
              <a:ln w="12700" cap="flat">
                <a:noFill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algn="ctr"/>
                <a:r>
                  <a:rPr lang="en-US" b="1" dirty="0" err="1"/>
                  <a:t>Peningkatan</a:t>
                </a:r>
                <a:r>
                  <a:rPr lang="en-US" b="1" dirty="0"/>
                  <a:t> </a:t>
                </a:r>
                <a:r>
                  <a:rPr lang="en-US" b="1" dirty="0" err="1"/>
                  <a:t>kapabilitas</a:t>
                </a:r>
                <a:r>
                  <a:rPr lang="en-US" b="1" dirty="0"/>
                  <a:t> dan </a:t>
                </a:r>
                <a:r>
                  <a:rPr lang="en-US" b="1" dirty="0" err="1"/>
                  <a:t>kinerja</a:t>
                </a:r>
                <a:r>
                  <a:rPr lang="en-US" b="1" dirty="0"/>
                  <a:t> SDM </a:t>
                </a:r>
                <a:r>
                  <a:rPr lang="en-US" b="1" dirty="0" err="1"/>
                  <a:t>Bidang</a:t>
                </a:r>
                <a:r>
                  <a:rPr lang="en-US" b="1" dirty="0"/>
                  <a:t> </a:t>
                </a:r>
                <a:r>
                  <a:rPr lang="en-US" b="1" dirty="0" err="1"/>
                  <a:t>Perdagangan</a:t>
                </a:r>
                <a:r>
                  <a:rPr lang="en-US" b="1" dirty="0"/>
                  <a:t>  </a:t>
                </a:r>
                <a:endParaRPr lang="id-ID" b="1" dirty="0"/>
              </a:p>
              <a:p>
                <a:pPr algn="ctr"/>
                <a:r>
                  <a:rPr lang="id-ID" b="1" dirty="0"/>
                  <a:t>yang </a:t>
                </a:r>
                <a:r>
                  <a:rPr lang="en-US" b="1" dirty="0" err="1"/>
                  <a:t>bersih</a:t>
                </a:r>
                <a:r>
                  <a:rPr lang="en-US" b="1" dirty="0"/>
                  <a:t>, </a:t>
                </a:r>
                <a:r>
                  <a:rPr lang="en-US" b="1" dirty="0" err="1"/>
                  <a:t>akuntabel</a:t>
                </a:r>
                <a:r>
                  <a:rPr lang="en-US" b="1" dirty="0"/>
                  <a:t> dan </a:t>
                </a:r>
                <a:r>
                  <a:rPr lang="en-US" b="1" dirty="0" err="1"/>
                  <a:t>profesional</a:t>
                </a:r>
                <a:endParaRPr lang="id-ID" b="1" dirty="0"/>
              </a:p>
            </p:txBody>
          </p:sp>
          <p:sp>
            <p:nvSpPr>
              <p:cNvPr id="45" name="Google Shape;788;p63">
                <a:extLst>
                  <a:ext uri="{FF2B5EF4-FFF2-40B4-BE49-F238E27FC236}">
                    <a16:creationId xmlns:a16="http://schemas.microsoft.com/office/drawing/2014/main" id="{5FBE1104-578B-4868-8832-588BA31F356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79796" y="2795518"/>
                <a:ext cx="3213840" cy="1081602"/>
              </a:xfrm>
              <a:prstGeom prst="rect">
                <a:avLst/>
              </a:prstGeom>
              <a:noFill/>
            </p:spPr>
            <p:txBody>
              <a:bodyPr vert="horz" wrap="square" lIns="0" tIns="45720" rIns="0" bIns="45720" rtlCol="0" anchor="b">
                <a:sp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r">
                  <a:buClr>
                    <a:srgbClr val="000000"/>
                  </a:buClr>
                  <a:buFont typeface="Arial"/>
                  <a:buNone/>
                </a:pPr>
                <a:r>
                  <a:rPr lang="en-ID" sz="3200" b="1" i="1" dirty="0">
                    <a:latin typeface="+mn-lt"/>
                    <a:cs typeface="Arial"/>
                    <a:sym typeface="Arial"/>
                  </a:rPr>
                  <a:t>4. </a:t>
                </a:r>
                <a:r>
                  <a:rPr lang="en-ID" sz="2000" b="1" i="1" dirty="0" err="1">
                    <a:latin typeface="+mn-lt"/>
                    <a:cs typeface="Arial"/>
                    <a:sym typeface="Arial"/>
                  </a:rPr>
                  <a:t>Sistem</a:t>
                </a:r>
                <a:r>
                  <a:rPr lang="en-ID" sz="2000" b="1" i="1" dirty="0">
                    <a:latin typeface="+mn-lt"/>
                    <a:cs typeface="Arial"/>
                    <a:sym typeface="Arial"/>
                  </a:rPr>
                  <a:t> </a:t>
                </a:r>
                <a:r>
                  <a:rPr lang="en-ID" sz="2000" b="1" i="1" dirty="0" err="1">
                    <a:latin typeface="+mn-lt"/>
                    <a:cs typeface="Arial"/>
                    <a:sym typeface="Arial"/>
                  </a:rPr>
                  <a:t>pengembangan</a:t>
                </a:r>
                <a:r>
                  <a:rPr lang="en-ID" sz="2000" b="1" i="1" dirty="0">
                    <a:latin typeface="+mn-lt"/>
                    <a:cs typeface="Arial"/>
                    <a:sym typeface="Arial"/>
                  </a:rPr>
                  <a:t> </a:t>
                </a:r>
                <a:r>
                  <a:rPr lang="en-ID" sz="2000" b="1" i="1" dirty="0" err="1">
                    <a:latin typeface="+mn-lt"/>
                    <a:cs typeface="Arial"/>
                    <a:sym typeface="Arial"/>
                  </a:rPr>
                  <a:t>karier</a:t>
                </a:r>
                <a:r>
                  <a:rPr lang="en-ID" sz="2000" b="1" i="1" dirty="0">
                    <a:latin typeface="+mn-lt"/>
                    <a:cs typeface="Arial"/>
                    <a:sym typeface="Arial"/>
                  </a:rPr>
                  <a:t>, </a:t>
                </a:r>
                <a:r>
                  <a:rPr lang="en-ID" sz="2000" b="1" i="1" dirty="0" err="1">
                    <a:latin typeface="+mn-lt"/>
                    <a:cs typeface="Arial"/>
                    <a:sym typeface="Arial"/>
                  </a:rPr>
                  <a:t>pengembangan</a:t>
                </a:r>
                <a:r>
                  <a:rPr lang="en-ID" sz="2000" b="1" i="1" dirty="0">
                    <a:latin typeface="+mn-lt"/>
                    <a:cs typeface="Arial"/>
                    <a:sym typeface="Arial"/>
                  </a:rPr>
                  <a:t> </a:t>
                </a:r>
                <a:r>
                  <a:rPr lang="en-ID" sz="2000" b="1" i="1" dirty="0" err="1">
                    <a:latin typeface="+mn-lt"/>
                    <a:cs typeface="Arial"/>
                    <a:sym typeface="Arial"/>
                  </a:rPr>
                  <a:t>kompetensi</a:t>
                </a:r>
                <a:r>
                  <a:rPr lang="en-ID" sz="2000" b="1" i="1" dirty="0">
                    <a:latin typeface="+mn-lt"/>
                    <a:cs typeface="Arial"/>
                    <a:sym typeface="Arial"/>
                  </a:rPr>
                  <a:t> dan </a:t>
                </a:r>
                <a:r>
                  <a:rPr lang="en-ID" sz="2000" b="1" i="1" dirty="0" err="1">
                    <a:latin typeface="+mn-lt"/>
                    <a:cs typeface="Arial"/>
                    <a:sym typeface="Arial"/>
                  </a:rPr>
                  <a:t>penilaian</a:t>
                </a:r>
                <a:r>
                  <a:rPr lang="en-ID" sz="2000" b="1" i="1" dirty="0">
                    <a:latin typeface="+mn-lt"/>
                    <a:cs typeface="Arial"/>
                    <a:sym typeface="Arial"/>
                  </a:rPr>
                  <a:t> </a:t>
                </a:r>
                <a:r>
                  <a:rPr lang="en-ID" sz="2000" b="1" i="1" dirty="0" err="1">
                    <a:latin typeface="+mn-lt"/>
                    <a:cs typeface="Arial"/>
                    <a:sym typeface="Arial"/>
                  </a:rPr>
                  <a:t>kinerja</a:t>
                </a:r>
                <a:r>
                  <a:rPr lang="en-ID" sz="2000" b="1" i="1" dirty="0">
                    <a:latin typeface="+mn-lt"/>
                    <a:cs typeface="Arial"/>
                    <a:sym typeface="Arial"/>
                  </a:rPr>
                  <a:t> yang </a:t>
                </a:r>
                <a:r>
                  <a:rPr lang="en-ID" sz="2000" b="1" i="1" dirty="0" err="1">
                    <a:latin typeface="+mn-lt"/>
                    <a:cs typeface="Arial"/>
                    <a:sym typeface="Arial"/>
                  </a:rPr>
                  <a:t>terintegrasi</a:t>
                </a:r>
                <a:endParaRPr lang="en-ID" sz="2000" b="1" i="1" dirty="0">
                  <a:latin typeface="+mn-lt"/>
                  <a:cs typeface="Arial"/>
                  <a:sym typeface="Arial"/>
                </a:endParaRPr>
              </a:p>
            </p:txBody>
          </p:sp>
          <p:sp>
            <p:nvSpPr>
              <p:cNvPr id="46" name="Google Shape;789;p63">
                <a:extLst>
                  <a:ext uri="{FF2B5EF4-FFF2-40B4-BE49-F238E27FC236}">
                    <a16:creationId xmlns:a16="http://schemas.microsoft.com/office/drawing/2014/main" id="{302FDBF3-B65D-457E-AE92-B1DB1C31439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4255" y="3788502"/>
                <a:ext cx="3640495" cy="50903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t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L="457200" marR="0" lvl="0" indent="-342900" algn="l" rtl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SzPts val="1800"/>
                  <a:buFont typeface="Roboto Condensed Light"/>
                  <a:buChar char="●"/>
                  <a:defRPr sz="1800" b="0" i="0" u="none" strike="noStrike" cap="none">
                    <a:solidFill>
                      <a:srgbClr val="FFFFFF"/>
                    </a:solidFill>
                    <a:latin typeface="Roboto Condensed Light"/>
                    <a:ea typeface="Roboto Condensed Light"/>
                    <a:cs typeface="Roboto Condensed Light"/>
                    <a:sym typeface="Roboto Condensed Light"/>
                  </a:defRPr>
                </a:lvl1pPr>
                <a:lvl2pPr marL="914400" marR="0" lvl="1" indent="-317500" algn="l" rtl="0">
                  <a:lnSpc>
                    <a:spcPct val="115000"/>
                  </a:lnSpc>
                  <a:spcBef>
                    <a:spcPts val="1600"/>
                  </a:spcBef>
                  <a:spcAft>
                    <a:spcPts val="0"/>
                  </a:spcAft>
                  <a:buClr>
                    <a:srgbClr val="FFFFFF"/>
                  </a:buClr>
                  <a:buSzPts val="1400"/>
                  <a:buFont typeface="Roboto Condensed Light"/>
                  <a:buChar char="○"/>
                  <a:defRPr sz="1400" b="0" i="0" u="none" strike="noStrike" cap="none">
                    <a:solidFill>
                      <a:srgbClr val="FFFFFF"/>
                    </a:solidFill>
                    <a:latin typeface="Roboto Condensed Light"/>
                    <a:ea typeface="Roboto Condensed Light"/>
                    <a:cs typeface="Roboto Condensed Light"/>
                    <a:sym typeface="Roboto Condensed Light"/>
                  </a:defRPr>
                </a:lvl2pPr>
                <a:lvl3pPr marL="1371600" marR="0" lvl="2" indent="-317500" algn="l" rtl="0">
                  <a:lnSpc>
                    <a:spcPct val="115000"/>
                  </a:lnSpc>
                  <a:spcBef>
                    <a:spcPts val="1600"/>
                  </a:spcBef>
                  <a:spcAft>
                    <a:spcPts val="0"/>
                  </a:spcAft>
                  <a:buClr>
                    <a:srgbClr val="FFFFFF"/>
                  </a:buClr>
                  <a:buSzPts val="1400"/>
                  <a:buFont typeface="Roboto Condensed Light"/>
                  <a:buChar char="■"/>
                  <a:defRPr sz="1400" b="0" i="0" u="none" strike="noStrike" cap="none">
                    <a:solidFill>
                      <a:srgbClr val="FFFFFF"/>
                    </a:solidFill>
                    <a:latin typeface="Roboto Condensed Light"/>
                    <a:ea typeface="Roboto Condensed Light"/>
                    <a:cs typeface="Roboto Condensed Light"/>
                    <a:sym typeface="Roboto Condensed Light"/>
                  </a:defRPr>
                </a:lvl3pPr>
                <a:lvl4pPr marL="1828800" marR="0" lvl="3" indent="-317500" algn="l" rtl="0">
                  <a:lnSpc>
                    <a:spcPct val="115000"/>
                  </a:lnSpc>
                  <a:spcBef>
                    <a:spcPts val="1600"/>
                  </a:spcBef>
                  <a:spcAft>
                    <a:spcPts val="0"/>
                  </a:spcAft>
                  <a:buClr>
                    <a:srgbClr val="FFFFFF"/>
                  </a:buClr>
                  <a:buSzPts val="1400"/>
                  <a:buFont typeface="Roboto Condensed Light"/>
                  <a:buChar char="●"/>
                  <a:defRPr sz="1400" b="0" i="0" u="none" strike="noStrike" cap="none">
                    <a:solidFill>
                      <a:srgbClr val="FFFFFF"/>
                    </a:solidFill>
                    <a:latin typeface="Roboto Condensed Light"/>
                    <a:ea typeface="Roboto Condensed Light"/>
                    <a:cs typeface="Roboto Condensed Light"/>
                    <a:sym typeface="Roboto Condensed Light"/>
                  </a:defRPr>
                </a:lvl4pPr>
                <a:lvl5pPr marL="2286000" marR="0" lvl="4" indent="-317500" algn="l" rtl="0">
                  <a:lnSpc>
                    <a:spcPct val="115000"/>
                  </a:lnSpc>
                  <a:spcBef>
                    <a:spcPts val="1600"/>
                  </a:spcBef>
                  <a:spcAft>
                    <a:spcPts val="0"/>
                  </a:spcAft>
                  <a:buClr>
                    <a:srgbClr val="FFFFFF"/>
                  </a:buClr>
                  <a:buSzPts val="1400"/>
                  <a:buFont typeface="Roboto Condensed Light"/>
                  <a:buChar char="○"/>
                  <a:defRPr sz="1400" b="0" i="0" u="none" strike="noStrike" cap="none">
                    <a:solidFill>
                      <a:srgbClr val="FFFFFF"/>
                    </a:solidFill>
                    <a:latin typeface="Roboto Condensed Light"/>
                    <a:ea typeface="Roboto Condensed Light"/>
                    <a:cs typeface="Roboto Condensed Light"/>
                    <a:sym typeface="Roboto Condensed Light"/>
                  </a:defRPr>
                </a:lvl5pPr>
                <a:lvl6pPr marL="2743200" marR="0" lvl="5" indent="-317500" algn="l" rtl="0">
                  <a:lnSpc>
                    <a:spcPct val="115000"/>
                  </a:lnSpc>
                  <a:spcBef>
                    <a:spcPts val="1600"/>
                  </a:spcBef>
                  <a:spcAft>
                    <a:spcPts val="0"/>
                  </a:spcAft>
                  <a:buClr>
                    <a:srgbClr val="FFFFFF"/>
                  </a:buClr>
                  <a:buSzPts val="1400"/>
                  <a:buFont typeface="Roboto Condensed Light"/>
                  <a:buChar char="■"/>
                  <a:defRPr sz="1400" b="0" i="0" u="none" strike="noStrike" cap="none">
                    <a:solidFill>
                      <a:srgbClr val="FFFFFF"/>
                    </a:solidFill>
                    <a:latin typeface="Roboto Condensed Light"/>
                    <a:ea typeface="Roboto Condensed Light"/>
                    <a:cs typeface="Roboto Condensed Light"/>
                    <a:sym typeface="Roboto Condensed Light"/>
                  </a:defRPr>
                </a:lvl6pPr>
                <a:lvl7pPr marL="3200400" marR="0" lvl="6" indent="-317500" algn="l" rtl="0">
                  <a:lnSpc>
                    <a:spcPct val="115000"/>
                  </a:lnSpc>
                  <a:spcBef>
                    <a:spcPts val="1600"/>
                  </a:spcBef>
                  <a:spcAft>
                    <a:spcPts val="0"/>
                  </a:spcAft>
                  <a:buClr>
                    <a:srgbClr val="FFFFFF"/>
                  </a:buClr>
                  <a:buSzPts val="1400"/>
                  <a:buFont typeface="Roboto Condensed Light"/>
                  <a:buChar char="●"/>
                  <a:defRPr sz="1400" b="0" i="0" u="none" strike="noStrike" cap="none">
                    <a:solidFill>
                      <a:srgbClr val="FFFFFF"/>
                    </a:solidFill>
                    <a:latin typeface="Roboto Condensed Light"/>
                    <a:ea typeface="Roboto Condensed Light"/>
                    <a:cs typeface="Roboto Condensed Light"/>
                    <a:sym typeface="Roboto Condensed Light"/>
                  </a:defRPr>
                </a:lvl7pPr>
                <a:lvl8pPr marL="3657600" marR="0" lvl="7" indent="-317500" algn="l" rtl="0">
                  <a:lnSpc>
                    <a:spcPct val="115000"/>
                  </a:lnSpc>
                  <a:spcBef>
                    <a:spcPts val="1600"/>
                  </a:spcBef>
                  <a:spcAft>
                    <a:spcPts val="0"/>
                  </a:spcAft>
                  <a:buClr>
                    <a:srgbClr val="FFFFFF"/>
                  </a:buClr>
                  <a:buSzPts val="1400"/>
                  <a:buFont typeface="Roboto Condensed Light"/>
                  <a:buChar char="○"/>
                  <a:defRPr sz="1400" b="0" i="0" u="none" strike="noStrike" cap="none">
                    <a:solidFill>
                      <a:srgbClr val="FFFFFF"/>
                    </a:solidFill>
                    <a:latin typeface="Roboto Condensed Light"/>
                    <a:ea typeface="Roboto Condensed Light"/>
                    <a:cs typeface="Roboto Condensed Light"/>
                    <a:sym typeface="Roboto Condensed Light"/>
                  </a:defRPr>
                </a:lvl8pPr>
                <a:lvl9pPr marL="4114800" marR="0" lvl="8" indent="-317500" algn="l" rtl="0">
                  <a:lnSpc>
                    <a:spcPct val="115000"/>
                  </a:lnSpc>
                  <a:spcBef>
                    <a:spcPts val="1600"/>
                  </a:spcBef>
                  <a:spcAft>
                    <a:spcPts val="1600"/>
                  </a:spcAft>
                  <a:buClr>
                    <a:srgbClr val="FFFFFF"/>
                  </a:buClr>
                  <a:buSzPts val="1400"/>
                  <a:buFont typeface="Roboto Condensed Light"/>
                  <a:buChar char="■"/>
                  <a:defRPr sz="1400" b="0" i="0" u="none" strike="noStrike" cap="none">
                    <a:solidFill>
                      <a:srgbClr val="FFFFFF"/>
                    </a:solidFill>
                    <a:latin typeface="Roboto Condensed Light"/>
                    <a:ea typeface="Roboto Condensed Light"/>
                    <a:cs typeface="Roboto Condensed Light"/>
                    <a:sym typeface="Roboto Condensed Light"/>
                  </a:defRPr>
                </a:lvl9pPr>
              </a:lstStyle>
              <a:p>
                <a:pPr marL="0" indent="0" algn="r">
                  <a:lnSpc>
                    <a:spcPct val="100000"/>
                  </a:lnSpc>
                  <a:spcAft>
                    <a:spcPts val="2133"/>
                  </a:spcAft>
                  <a:buClr>
                    <a:schemeClr val="dk1"/>
                  </a:buClr>
                  <a:buSzPts val="1100"/>
                  <a:buNone/>
                </a:pPr>
                <a:r>
                  <a:rPr lang="en-US" sz="1600" dirty="0" err="1">
                    <a:solidFill>
                      <a:schemeClr val="tx1"/>
                    </a:solidFill>
                    <a:latin typeface="+mn-lt"/>
                  </a:rPr>
                  <a:t>Penyelarasan</a:t>
                </a:r>
                <a:r>
                  <a:rPr lang="en-US" sz="1600" dirty="0">
                    <a:solidFill>
                      <a:schemeClr val="tx1"/>
                    </a:solidFill>
                    <a:latin typeface="+mn-lt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+mn-lt"/>
                  </a:rPr>
                  <a:t>penilaian</a:t>
                </a:r>
                <a:r>
                  <a:rPr lang="en-US" sz="1600" dirty="0">
                    <a:solidFill>
                      <a:schemeClr val="tx1"/>
                    </a:solidFill>
                    <a:latin typeface="+mn-lt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+mn-lt"/>
                  </a:rPr>
                  <a:t>kinerja</a:t>
                </a:r>
                <a:r>
                  <a:rPr lang="en-US" sz="1600" dirty="0">
                    <a:solidFill>
                      <a:schemeClr val="tx1"/>
                    </a:solidFill>
                    <a:latin typeface="+mn-lt"/>
                  </a:rPr>
                  <a:t>, </a:t>
                </a:r>
                <a:r>
                  <a:rPr lang="en-US" sz="1600" dirty="0" err="1">
                    <a:solidFill>
                      <a:schemeClr val="tx1"/>
                    </a:solidFill>
                    <a:latin typeface="+mn-lt"/>
                  </a:rPr>
                  <a:t>pengembangan</a:t>
                </a:r>
                <a:r>
                  <a:rPr lang="en-US" sz="1600" dirty="0">
                    <a:solidFill>
                      <a:schemeClr val="tx1"/>
                    </a:solidFill>
                    <a:latin typeface="+mn-lt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+mn-lt"/>
                  </a:rPr>
                  <a:t>kompetensi</a:t>
                </a:r>
                <a:r>
                  <a:rPr lang="en-US" sz="1600" dirty="0">
                    <a:solidFill>
                      <a:schemeClr val="tx1"/>
                    </a:solidFill>
                    <a:latin typeface="+mn-lt"/>
                  </a:rPr>
                  <a:t> dan </a:t>
                </a:r>
                <a:r>
                  <a:rPr lang="en-US" sz="1600" dirty="0" err="1">
                    <a:solidFill>
                      <a:schemeClr val="tx1"/>
                    </a:solidFill>
                    <a:latin typeface="+mn-lt"/>
                  </a:rPr>
                  <a:t>pengembangan</a:t>
                </a:r>
                <a:r>
                  <a:rPr lang="en-US" sz="1600" dirty="0">
                    <a:solidFill>
                      <a:schemeClr val="tx1"/>
                    </a:solidFill>
                    <a:latin typeface="+mn-lt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+mn-lt"/>
                  </a:rPr>
                  <a:t>karier</a:t>
                </a:r>
                <a:endParaRPr lang="en-US" sz="1600" dirty="0">
                  <a:solidFill>
                    <a:schemeClr val="tx1"/>
                  </a:solidFill>
                  <a:latin typeface="+mn-lt"/>
                </a:endParaRPr>
              </a:p>
            </p:txBody>
          </p:sp>
        </p:grp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D59FDEF2-67EE-4FE1-8994-609CBE7C59E5}"/>
                </a:ext>
              </a:extLst>
            </p:cNvPr>
            <p:cNvSpPr txBox="1"/>
            <p:nvPr/>
          </p:nvSpPr>
          <p:spPr>
            <a:xfrm>
              <a:off x="9369830" y="4995427"/>
              <a:ext cx="2807543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600" dirty="0" err="1"/>
                <a:t>Penyesuaian</a:t>
              </a:r>
              <a:r>
                <a:rPr lang="en-US" sz="1600" dirty="0"/>
                <a:t> </a:t>
              </a:r>
              <a:r>
                <a:rPr lang="en-US" sz="1600" dirty="0" err="1"/>
                <a:t>desain</a:t>
              </a:r>
              <a:r>
                <a:rPr lang="en-US" sz="1600" dirty="0"/>
                <a:t> </a:t>
              </a:r>
              <a:r>
                <a:rPr lang="en-US" sz="1600" dirty="0" err="1"/>
                <a:t>organisasi</a:t>
              </a:r>
              <a:r>
                <a:rPr lang="en-US" sz="1600" dirty="0"/>
                <a:t> dan </a:t>
              </a:r>
              <a:r>
                <a:rPr lang="en-US" sz="1600" dirty="0" err="1"/>
                <a:t>formasi</a:t>
              </a:r>
              <a:r>
                <a:rPr lang="en-US" sz="1600" dirty="0"/>
                <a:t> </a:t>
              </a:r>
            </a:p>
          </p:txBody>
        </p: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7FC44EEC-1442-486F-9854-CB49F954390D}"/>
                </a:ext>
              </a:extLst>
            </p:cNvPr>
            <p:cNvGrpSpPr/>
            <p:nvPr/>
          </p:nvGrpSpPr>
          <p:grpSpPr>
            <a:xfrm rot="2383212" flipH="1">
              <a:off x="6630414" y="3132511"/>
              <a:ext cx="1895494" cy="1934797"/>
              <a:chOff x="4012828" y="1207183"/>
              <a:chExt cx="1747637" cy="1934797"/>
            </a:xfrm>
          </p:grpSpPr>
          <p:sp>
            <p:nvSpPr>
              <p:cNvPr id="60" name="object 90">
                <a:extLst>
                  <a:ext uri="{FF2B5EF4-FFF2-40B4-BE49-F238E27FC236}">
                    <a16:creationId xmlns:a16="http://schemas.microsoft.com/office/drawing/2014/main" id="{0C5FA37B-470E-480C-AC85-8EA2494D2BF9}"/>
                  </a:ext>
                </a:extLst>
              </p:cNvPr>
              <p:cNvSpPr/>
              <p:nvPr/>
            </p:nvSpPr>
            <p:spPr>
              <a:xfrm>
                <a:off x="5664647" y="1819899"/>
                <a:ext cx="88950" cy="24656"/>
              </a:xfrm>
              <a:custGeom>
                <a:avLst/>
                <a:gdLst/>
                <a:ahLst/>
                <a:cxnLst/>
                <a:rect l="l" t="t" r="r" b="b"/>
                <a:pathLst>
                  <a:path w="88950" h="24656">
                    <a:moveTo>
                      <a:pt x="79756" y="0"/>
                    </a:moveTo>
                    <a:lnTo>
                      <a:pt x="7977" y="6424"/>
                    </a:lnTo>
                    <a:lnTo>
                      <a:pt x="0" y="13578"/>
                    </a:lnTo>
                    <a:lnTo>
                      <a:pt x="3038" y="23120"/>
                    </a:lnTo>
                    <a:lnTo>
                      <a:pt x="9193" y="24656"/>
                    </a:lnTo>
                    <a:lnTo>
                      <a:pt x="80973" y="18232"/>
                    </a:lnTo>
                    <a:lnTo>
                      <a:pt x="88950" y="11682"/>
                    </a:lnTo>
                    <a:lnTo>
                      <a:pt x="85911" y="1692"/>
                    </a:lnTo>
                    <a:lnTo>
                      <a:pt x="79756" y="0"/>
                    </a:lnTo>
                    <a:close/>
                  </a:path>
                </a:pathLst>
              </a:custGeom>
              <a:solidFill>
                <a:srgbClr val="F19042"/>
              </a:solidFill>
            </p:spPr>
            <p:txBody>
              <a:bodyPr wrap="square" lIns="0" tIns="0" rIns="0" bIns="0" rtlCol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1" name="object 91">
                <a:extLst>
                  <a:ext uri="{FF2B5EF4-FFF2-40B4-BE49-F238E27FC236}">
                    <a16:creationId xmlns:a16="http://schemas.microsoft.com/office/drawing/2014/main" id="{1BBF0FBD-318D-4583-B464-BA7A243AFD10}"/>
                  </a:ext>
                </a:extLst>
              </p:cNvPr>
              <p:cNvSpPr/>
              <p:nvPr/>
            </p:nvSpPr>
            <p:spPr>
              <a:xfrm>
                <a:off x="5667069" y="1865393"/>
                <a:ext cx="89238" cy="19621"/>
              </a:xfrm>
              <a:custGeom>
                <a:avLst/>
                <a:gdLst/>
                <a:ahLst/>
                <a:cxnLst/>
                <a:rect l="l" t="t" r="r" b="b"/>
                <a:pathLst>
                  <a:path w="89238" h="19621">
                    <a:moveTo>
                      <a:pt x="79941" y="0"/>
                    </a:moveTo>
                    <a:lnTo>
                      <a:pt x="9379" y="0"/>
                    </a:lnTo>
                    <a:lnTo>
                      <a:pt x="0" y="6396"/>
                    </a:lnTo>
                    <a:lnTo>
                      <a:pt x="3085" y="16308"/>
                    </a:lnTo>
                    <a:lnTo>
                      <a:pt x="9379" y="18232"/>
                    </a:lnTo>
                    <a:lnTo>
                      <a:pt x="79941" y="19621"/>
                    </a:lnTo>
                    <a:lnTo>
                      <a:pt x="89238" y="13017"/>
                    </a:lnTo>
                    <a:lnTo>
                      <a:pt x="86686" y="2462"/>
                    </a:lnTo>
                    <a:lnTo>
                      <a:pt x="79941" y="0"/>
                    </a:lnTo>
                    <a:close/>
                  </a:path>
                </a:pathLst>
              </a:custGeom>
              <a:solidFill>
                <a:srgbClr val="F19042"/>
              </a:solidFill>
            </p:spPr>
            <p:txBody>
              <a:bodyPr wrap="square" lIns="0" tIns="0" rIns="0" bIns="0" rtlCol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2" name="object 92">
                <a:extLst>
                  <a:ext uri="{FF2B5EF4-FFF2-40B4-BE49-F238E27FC236}">
                    <a16:creationId xmlns:a16="http://schemas.microsoft.com/office/drawing/2014/main" id="{37039C14-DD02-46C1-9BA0-B3F2D86CB03F}"/>
                  </a:ext>
                </a:extLst>
              </p:cNvPr>
              <p:cNvSpPr/>
              <p:nvPr/>
            </p:nvSpPr>
            <p:spPr>
              <a:xfrm>
                <a:off x="5663418" y="1886229"/>
                <a:ext cx="74376" cy="15627"/>
              </a:xfrm>
              <a:custGeom>
                <a:avLst/>
                <a:gdLst/>
                <a:ahLst/>
                <a:cxnLst/>
                <a:rect l="l" t="t" r="r" b="b"/>
                <a:pathLst>
                  <a:path w="74376" h="15627">
                    <a:moveTo>
                      <a:pt x="66560" y="0"/>
                    </a:moveTo>
                    <a:lnTo>
                      <a:pt x="7815" y="0"/>
                    </a:lnTo>
                    <a:lnTo>
                      <a:pt x="0" y="7516"/>
                    </a:lnTo>
                    <a:lnTo>
                      <a:pt x="7042" y="15597"/>
                    </a:lnTo>
                    <a:lnTo>
                      <a:pt x="66560" y="15627"/>
                    </a:lnTo>
                    <a:lnTo>
                      <a:pt x="74376" y="8111"/>
                    </a:lnTo>
                    <a:lnTo>
                      <a:pt x="67334" y="29"/>
                    </a:lnTo>
                    <a:lnTo>
                      <a:pt x="66560" y="0"/>
                    </a:lnTo>
                    <a:close/>
                  </a:path>
                </a:pathLst>
              </a:custGeom>
              <a:solidFill>
                <a:srgbClr val="F19042"/>
              </a:solidFill>
            </p:spPr>
            <p:txBody>
              <a:bodyPr wrap="square" lIns="0" tIns="0" rIns="0" bIns="0" rtlCol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3" name="object 93">
                <a:extLst>
                  <a:ext uri="{FF2B5EF4-FFF2-40B4-BE49-F238E27FC236}">
                    <a16:creationId xmlns:a16="http://schemas.microsoft.com/office/drawing/2014/main" id="{1ACB53A7-082F-467C-96A3-0E573F635248}"/>
                  </a:ext>
                </a:extLst>
              </p:cNvPr>
              <p:cNvSpPr/>
              <p:nvPr/>
            </p:nvSpPr>
            <p:spPr>
              <a:xfrm>
                <a:off x="5559133" y="1775622"/>
                <a:ext cx="135727" cy="127419"/>
              </a:xfrm>
              <a:custGeom>
                <a:avLst/>
                <a:gdLst/>
                <a:ahLst/>
                <a:cxnLst/>
                <a:rect l="l" t="t" r="r" b="b"/>
                <a:pathLst>
                  <a:path w="135727" h="127419">
                    <a:moveTo>
                      <a:pt x="0" y="117205"/>
                    </a:moveTo>
                    <a:lnTo>
                      <a:pt x="43102" y="117205"/>
                    </a:lnTo>
                    <a:lnTo>
                      <a:pt x="43280" y="117998"/>
                    </a:lnTo>
                    <a:lnTo>
                      <a:pt x="50297" y="123991"/>
                    </a:lnTo>
                    <a:lnTo>
                      <a:pt x="64236" y="126824"/>
                    </a:lnTo>
                    <a:lnTo>
                      <a:pt x="81442" y="127419"/>
                    </a:lnTo>
                    <a:lnTo>
                      <a:pt x="98258" y="126701"/>
                    </a:lnTo>
                    <a:lnTo>
                      <a:pt x="111029" y="125594"/>
                    </a:lnTo>
                    <a:lnTo>
                      <a:pt x="116098" y="125019"/>
                    </a:lnTo>
                    <a:lnTo>
                      <a:pt x="119905" y="114123"/>
                    </a:lnTo>
                    <a:lnTo>
                      <a:pt x="122415" y="101599"/>
                    </a:lnTo>
                    <a:lnTo>
                      <a:pt x="123855" y="88151"/>
                    </a:lnTo>
                    <a:lnTo>
                      <a:pt x="124441" y="74501"/>
                    </a:lnTo>
                    <a:lnTo>
                      <a:pt x="124390" y="61372"/>
                    </a:lnTo>
                    <a:lnTo>
                      <a:pt x="123919" y="49486"/>
                    </a:lnTo>
                    <a:lnTo>
                      <a:pt x="122058" y="49469"/>
                    </a:lnTo>
                    <a:lnTo>
                      <a:pt x="106948" y="48702"/>
                    </a:lnTo>
                    <a:lnTo>
                      <a:pt x="93852" y="45493"/>
                    </a:lnTo>
                    <a:lnTo>
                      <a:pt x="93022" y="43286"/>
                    </a:lnTo>
                    <a:lnTo>
                      <a:pt x="97873" y="38230"/>
                    </a:lnTo>
                    <a:lnTo>
                      <a:pt x="108413" y="32503"/>
                    </a:lnTo>
                    <a:lnTo>
                      <a:pt x="120938" y="26208"/>
                    </a:lnTo>
                    <a:lnTo>
                      <a:pt x="131740" y="19447"/>
                    </a:lnTo>
                    <a:lnTo>
                      <a:pt x="135727" y="14500"/>
                    </a:lnTo>
                    <a:lnTo>
                      <a:pt x="135299" y="4185"/>
                    </a:lnTo>
                    <a:lnTo>
                      <a:pt x="131740" y="0"/>
                    </a:lnTo>
                    <a:lnTo>
                      <a:pt x="123919" y="5209"/>
                    </a:lnTo>
                    <a:lnTo>
                      <a:pt x="113491" y="10418"/>
                    </a:lnTo>
                    <a:lnTo>
                      <a:pt x="109807" y="12112"/>
                    </a:lnTo>
                    <a:lnTo>
                      <a:pt x="98223" y="16356"/>
                    </a:lnTo>
                    <a:lnTo>
                      <a:pt x="85522" y="20514"/>
                    </a:lnTo>
                    <a:lnTo>
                      <a:pt x="72743" y="25377"/>
                    </a:lnTo>
                    <a:lnTo>
                      <a:pt x="60924" y="31733"/>
                    </a:lnTo>
                    <a:lnTo>
                      <a:pt x="51103" y="40375"/>
                    </a:lnTo>
                    <a:lnTo>
                      <a:pt x="44319" y="52091"/>
                    </a:lnTo>
                    <a:lnTo>
                      <a:pt x="43342" y="52190"/>
                    </a:lnTo>
                    <a:lnTo>
                      <a:pt x="31509" y="53036"/>
                    </a:lnTo>
                    <a:lnTo>
                      <a:pt x="18799" y="53694"/>
                    </a:lnTo>
                    <a:lnTo>
                      <a:pt x="5214" y="54696"/>
                    </a:lnTo>
                    <a:lnTo>
                      <a:pt x="0" y="117205"/>
                    </a:lnTo>
                    <a:close/>
                  </a:path>
                </a:pathLst>
              </a:custGeom>
              <a:solidFill>
                <a:srgbClr val="F19042"/>
              </a:solidFill>
            </p:spPr>
            <p:txBody>
              <a:bodyPr wrap="square" lIns="0" tIns="0" rIns="0" bIns="0" rtlCol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4" name="object 94">
                <a:extLst>
                  <a:ext uri="{FF2B5EF4-FFF2-40B4-BE49-F238E27FC236}">
                    <a16:creationId xmlns:a16="http://schemas.microsoft.com/office/drawing/2014/main" id="{8CD49EEF-5F00-4365-9031-544D040CA3FB}"/>
                  </a:ext>
                </a:extLst>
              </p:cNvPr>
              <p:cNvSpPr/>
              <p:nvPr/>
            </p:nvSpPr>
            <p:spPr>
              <a:xfrm>
                <a:off x="5671544" y="1843341"/>
                <a:ext cx="88921" cy="20836"/>
              </a:xfrm>
              <a:custGeom>
                <a:avLst/>
                <a:gdLst/>
                <a:ahLst/>
                <a:cxnLst/>
                <a:rect l="l" t="t" r="r" b="b"/>
                <a:pathLst>
                  <a:path w="88921" h="20836">
                    <a:moveTo>
                      <a:pt x="79289" y="0"/>
                    </a:moveTo>
                    <a:lnTo>
                      <a:pt x="8900" y="2604"/>
                    </a:lnTo>
                    <a:lnTo>
                      <a:pt x="0" y="8876"/>
                    </a:lnTo>
                    <a:lnTo>
                      <a:pt x="2343" y="18763"/>
                    </a:lnTo>
                    <a:lnTo>
                      <a:pt x="8900" y="20836"/>
                    </a:lnTo>
                    <a:lnTo>
                      <a:pt x="80680" y="18232"/>
                    </a:lnTo>
                    <a:lnTo>
                      <a:pt x="88921" y="11034"/>
                    </a:lnTo>
                    <a:lnTo>
                      <a:pt x="85933" y="1484"/>
                    </a:lnTo>
                    <a:lnTo>
                      <a:pt x="79289" y="0"/>
                    </a:lnTo>
                    <a:close/>
                  </a:path>
                </a:pathLst>
              </a:custGeom>
              <a:solidFill>
                <a:srgbClr val="F19042"/>
              </a:solidFill>
            </p:spPr>
            <p:txBody>
              <a:bodyPr wrap="square" lIns="0" tIns="0" rIns="0" bIns="0" rtlCol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5" name="object 95">
                <a:extLst>
                  <a:ext uri="{FF2B5EF4-FFF2-40B4-BE49-F238E27FC236}">
                    <a16:creationId xmlns:a16="http://schemas.microsoft.com/office/drawing/2014/main" id="{202DAFA1-3EAE-4E3B-8B43-B5330991B9EC}"/>
                  </a:ext>
                </a:extLst>
              </p:cNvPr>
              <p:cNvSpPr/>
              <p:nvPr/>
            </p:nvSpPr>
            <p:spPr>
              <a:xfrm>
                <a:off x="5158871" y="1611360"/>
                <a:ext cx="449794" cy="389470"/>
              </a:xfrm>
              <a:custGeom>
                <a:avLst/>
                <a:gdLst/>
                <a:ahLst/>
                <a:cxnLst/>
                <a:rect l="l" t="t" r="r" b="b"/>
                <a:pathLst>
                  <a:path w="449794" h="389470">
                    <a:moveTo>
                      <a:pt x="182663" y="239794"/>
                    </a:moveTo>
                    <a:lnTo>
                      <a:pt x="67782" y="0"/>
                    </a:lnTo>
                    <a:lnTo>
                      <a:pt x="0" y="182493"/>
                    </a:lnTo>
                    <a:lnTo>
                      <a:pt x="110884" y="389470"/>
                    </a:lnTo>
                    <a:lnTo>
                      <a:pt x="449794" y="304908"/>
                    </a:lnTo>
                    <a:lnTo>
                      <a:pt x="431545" y="195516"/>
                    </a:lnTo>
                    <a:lnTo>
                      <a:pt x="182663" y="239794"/>
                    </a:lnTo>
                    <a:close/>
                  </a:path>
                </a:pathLst>
              </a:custGeom>
              <a:solidFill>
                <a:srgbClr val="B9E8F4"/>
              </a:solidFill>
            </p:spPr>
            <p:txBody>
              <a:bodyPr wrap="square" lIns="0" tIns="0" rIns="0" bIns="0" rtlCol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6" name="object 96">
                <a:extLst>
                  <a:ext uri="{FF2B5EF4-FFF2-40B4-BE49-F238E27FC236}">
                    <a16:creationId xmlns:a16="http://schemas.microsoft.com/office/drawing/2014/main" id="{0AC5F754-5F1F-4A16-8360-DCC324508540}"/>
                  </a:ext>
                </a:extLst>
              </p:cNvPr>
              <p:cNvSpPr/>
              <p:nvPr/>
            </p:nvSpPr>
            <p:spPr>
              <a:xfrm>
                <a:off x="4012828" y="1802883"/>
                <a:ext cx="419906" cy="466480"/>
              </a:xfrm>
              <a:custGeom>
                <a:avLst/>
                <a:gdLst/>
                <a:ahLst/>
                <a:cxnLst/>
                <a:rect l="l" t="t" r="r" b="b"/>
                <a:pathLst>
                  <a:path w="419906" h="466480">
                    <a:moveTo>
                      <a:pt x="143563" y="28650"/>
                    </a:moveTo>
                    <a:lnTo>
                      <a:pt x="140202" y="21667"/>
                    </a:lnTo>
                    <a:lnTo>
                      <a:pt x="140406" y="9764"/>
                    </a:lnTo>
                    <a:lnTo>
                      <a:pt x="147387" y="0"/>
                    </a:lnTo>
                    <a:lnTo>
                      <a:pt x="7999" y="106787"/>
                    </a:lnTo>
                    <a:lnTo>
                      <a:pt x="2810" y="112393"/>
                    </a:lnTo>
                    <a:lnTo>
                      <a:pt x="0" y="123921"/>
                    </a:lnTo>
                    <a:lnTo>
                      <a:pt x="4002" y="135437"/>
                    </a:lnTo>
                    <a:lnTo>
                      <a:pt x="251667" y="458578"/>
                    </a:lnTo>
                    <a:lnTo>
                      <a:pt x="257343" y="463726"/>
                    </a:lnTo>
                    <a:lnTo>
                      <a:pt x="268855" y="466480"/>
                    </a:lnTo>
                    <a:lnTo>
                      <a:pt x="280344" y="462398"/>
                    </a:lnTo>
                    <a:lnTo>
                      <a:pt x="419906" y="355611"/>
                    </a:lnTo>
                    <a:lnTo>
                      <a:pt x="412012" y="359717"/>
                    </a:lnTo>
                    <a:lnTo>
                      <a:pt x="400569" y="358933"/>
                    </a:lnTo>
                    <a:lnTo>
                      <a:pt x="391229" y="351791"/>
                    </a:lnTo>
                    <a:lnTo>
                      <a:pt x="143563" y="28650"/>
                    </a:lnTo>
                    <a:close/>
                  </a:path>
                </a:pathLst>
              </a:custGeom>
              <a:solidFill>
                <a:srgbClr val="242427"/>
              </a:solidFill>
            </p:spPr>
            <p:txBody>
              <a:bodyPr wrap="square" lIns="0" tIns="0" rIns="0" bIns="0" rtlCol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7" name="object 97">
                <a:extLst>
                  <a:ext uri="{FF2B5EF4-FFF2-40B4-BE49-F238E27FC236}">
                    <a16:creationId xmlns:a16="http://schemas.microsoft.com/office/drawing/2014/main" id="{3AE6E01D-4E10-4001-A4EF-9289608463AD}"/>
                  </a:ext>
                </a:extLst>
              </p:cNvPr>
              <p:cNvSpPr/>
              <p:nvPr/>
            </p:nvSpPr>
            <p:spPr>
              <a:xfrm>
                <a:off x="4152305" y="1717474"/>
                <a:ext cx="395315" cy="445609"/>
              </a:xfrm>
              <a:custGeom>
                <a:avLst/>
                <a:gdLst/>
                <a:ahLst/>
                <a:cxnLst/>
                <a:rect l="l" t="t" r="r" b="b"/>
                <a:pathLst>
                  <a:path w="395315" h="445609">
                    <a:moveTo>
                      <a:pt x="387315" y="360278"/>
                    </a:moveTo>
                    <a:lnTo>
                      <a:pt x="392504" y="354766"/>
                    </a:lnTo>
                    <a:lnTo>
                      <a:pt x="395315" y="343267"/>
                    </a:lnTo>
                    <a:lnTo>
                      <a:pt x="391313" y="331627"/>
                    </a:lnTo>
                    <a:lnTo>
                      <a:pt x="143474" y="7271"/>
                    </a:lnTo>
                    <a:lnTo>
                      <a:pt x="137506" y="2432"/>
                    </a:lnTo>
                    <a:lnTo>
                      <a:pt x="126182" y="0"/>
                    </a:lnTo>
                    <a:lnTo>
                      <a:pt x="114797" y="4667"/>
                    </a:lnTo>
                    <a:lnTo>
                      <a:pt x="7910" y="85408"/>
                    </a:lnTo>
                    <a:lnTo>
                      <a:pt x="2762" y="91069"/>
                    </a:lnTo>
                    <a:lnTo>
                      <a:pt x="0" y="102574"/>
                    </a:lnTo>
                    <a:lnTo>
                      <a:pt x="4086" y="114059"/>
                    </a:lnTo>
                    <a:lnTo>
                      <a:pt x="251751" y="437199"/>
                    </a:lnTo>
                    <a:lnTo>
                      <a:pt x="258216" y="442981"/>
                    </a:lnTo>
                    <a:lnTo>
                      <a:pt x="269393" y="445609"/>
                    </a:lnTo>
                    <a:lnTo>
                      <a:pt x="280428" y="441019"/>
                    </a:lnTo>
                    <a:lnTo>
                      <a:pt x="387315" y="360278"/>
                    </a:lnTo>
                    <a:close/>
                  </a:path>
                </a:pathLst>
              </a:custGeom>
              <a:solidFill>
                <a:srgbClr val="343537"/>
              </a:solidFill>
            </p:spPr>
            <p:txBody>
              <a:bodyPr wrap="square" lIns="0" tIns="0" rIns="0" bIns="0" rtlCol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8" name="object 98">
                <a:extLst>
                  <a:ext uri="{FF2B5EF4-FFF2-40B4-BE49-F238E27FC236}">
                    <a16:creationId xmlns:a16="http://schemas.microsoft.com/office/drawing/2014/main" id="{D32C5FD3-39EA-4967-B9F6-51E406B3862E}"/>
                  </a:ext>
                </a:extLst>
              </p:cNvPr>
              <p:cNvSpPr/>
              <p:nvPr/>
            </p:nvSpPr>
            <p:spPr>
              <a:xfrm>
                <a:off x="4225390" y="1937105"/>
                <a:ext cx="109494" cy="113212"/>
              </a:xfrm>
              <a:custGeom>
                <a:avLst/>
                <a:gdLst/>
                <a:ahLst/>
                <a:cxnLst/>
                <a:rect l="l" t="t" r="r" b="b"/>
                <a:pathLst>
                  <a:path w="109494" h="113212">
                    <a:moveTo>
                      <a:pt x="2607" y="45493"/>
                    </a:moveTo>
                    <a:lnTo>
                      <a:pt x="52140" y="110607"/>
                    </a:lnTo>
                    <a:lnTo>
                      <a:pt x="53530" y="113212"/>
                    </a:lnTo>
                    <a:lnTo>
                      <a:pt x="57354" y="113212"/>
                    </a:lnTo>
                    <a:lnTo>
                      <a:pt x="59961" y="111996"/>
                    </a:lnTo>
                    <a:lnTo>
                      <a:pt x="106887" y="75532"/>
                    </a:lnTo>
                    <a:lnTo>
                      <a:pt x="109494" y="74143"/>
                    </a:lnTo>
                    <a:lnTo>
                      <a:pt x="109494" y="70323"/>
                    </a:lnTo>
                    <a:lnTo>
                      <a:pt x="108277" y="67718"/>
                    </a:lnTo>
                    <a:lnTo>
                      <a:pt x="57354" y="2604"/>
                    </a:lnTo>
                    <a:lnTo>
                      <a:pt x="56137" y="0"/>
                    </a:lnTo>
                    <a:lnTo>
                      <a:pt x="52140" y="0"/>
                    </a:lnTo>
                    <a:lnTo>
                      <a:pt x="49533" y="1215"/>
                    </a:lnTo>
                    <a:lnTo>
                      <a:pt x="2607" y="36464"/>
                    </a:lnTo>
                    <a:lnTo>
                      <a:pt x="0" y="39068"/>
                    </a:lnTo>
                    <a:lnTo>
                      <a:pt x="0" y="42888"/>
                    </a:lnTo>
                    <a:lnTo>
                      <a:pt x="2607" y="45493"/>
                    </a:lnTo>
                    <a:close/>
                  </a:path>
                </a:pathLst>
              </a:custGeom>
              <a:solidFill>
                <a:srgbClr val="F8B11E"/>
              </a:solidFill>
            </p:spPr>
            <p:txBody>
              <a:bodyPr wrap="square" lIns="0" tIns="0" rIns="0" bIns="0" rtlCol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9" name="object 99">
                <a:extLst>
                  <a:ext uri="{FF2B5EF4-FFF2-40B4-BE49-F238E27FC236}">
                    <a16:creationId xmlns:a16="http://schemas.microsoft.com/office/drawing/2014/main" id="{492C87C1-C110-4920-B602-DC73926B3A38}"/>
                  </a:ext>
                </a:extLst>
              </p:cNvPr>
              <p:cNvSpPr/>
              <p:nvPr/>
            </p:nvSpPr>
            <p:spPr>
              <a:xfrm>
                <a:off x="4341001" y="1807082"/>
                <a:ext cx="87044" cy="160775"/>
              </a:xfrm>
              <a:custGeom>
                <a:avLst/>
                <a:gdLst/>
                <a:ahLst/>
                <a:cxnLst/>
                <a:rect l="l" t="t" r="r" b="b"/>
                <a:pathLst>
                  <a:path w="87044" h="160775">
                    <a:moveTo>
                      <a:pt x="55234" y="148255"/>
                    </a:moveTo>
                    <a:lnTo>
                      <a:pt x="64516" y="156851"/>
                    </a:lnTo>
                    <a:lnTo>
                      <a:pt x="75550" y="160775"/>
                    </a:lnTo>
                    <a:lnTo>
                      <a:pt x="87044" y="159890"/>
                    </a:lnTo>
                    <a:lnTo>
                      <a:pt x="83911" y="136447"/>
                    </a:lnTo>
                    <a:lnTo>
                      <a:pt x="80088" y="137836"/>
                    </a:lnTo>
                    <a:lnTo>
                      <a:pt x="76090" y="137836"/>
                    </a:lnTo>
                    <a:lnTo>
                      <a:pt x="73483" y="135232"/>
                    </a:lnTo>
                    <a:lnTo>
                      <a:pt x="55234" y="148255"/>
                    </a:lnTo>
                    <a:close/>
                  </a:path>
                  <a:path w="87044" h="160775">
                    <a:moveTo>
                      <a:pt x="12132" y="42682"/>
                    </a:moveTo>
                    <a:lnTo>
                      <a:pt x="3544" y="51715"/>
                    </a:lnTo>
                    <a:lnTo>
                      <a:pt x="0" y="63166"/>
                    </a:lnTo>
                    <a:lnTo>
                      <a:pt x="1255" y="75240"/>
                    </a:lnTo>
                    <a:lnTo>
                      <a:pt x="5701" y="84356"/>
                    </a:lnTo>
                    <a:lnTo>
                      <a:pt x="55234" y="148255"/>
                    </a:lnTo>
                    <a:lnTo>
                      <a:pt x="73483" y="135232"/>
                    </a:lnTo>
                    <a:lnTo>
                      <a:pt x="23950" y="70117"/>
                    </a:lnTo>
                    <a:lnTo>
                      <a:pt x="22560" y="67513"/>
                    </a:lnTo>
                    <a:lnTo>
                      <a:pt x="22560" y="63519"/>
                    </a:lnTo>
                    <a:lnTo>
                      <a:pt x="25167" y="60915"/>
                    </a:lnTo>
                    <a:lnTo>
                      <a:pt x="73483" y="24450"/>
                    </a:lnTo>
                    <a:lnTo>
                      <a:pt x="77481" y="21846"/>
                    </a:lnTo>
                    <a:lnTo>
                      <a:pt x="81304" y="21846"/>
                    </a:lnTo>
                    <a:lnTo>
                      <a:pt x="83911" y="25840"/>
                    </a:lnTo>
                    <a:lnTo>
                      <a:pt x="132228" y="89565"/>
                    </a:lnTo>
                    <a:lnTo>
                      <a:pt x="134835" y="92169"/>
                    </a:lnTo>
                    <a:lnTo>
                      <a:pt x="134835" y="97379"/>
                    </a:lnTo>
                    <a:lnTo>
                      <a:pt x="130837" y="99983"/>
                    </a:lnTo>
                    <a:lnTo>
                      <a:pt x="83911" y="136447"/>
                    </a:lnTo>
                    <a:lnTo>
                      <a:pt x="87044" y="159890"/>
                    </a:lnTo>
                    <a:lnTo>
                      <a:pt x="96946" y="154679"/>
                    </a:lnTo>
                    <a:lnTo>
                      <a:pt x="145263" y="118215"/>
                    </a:lnTo>
                    <a:lnTo>
                      <a:pt x="153205" y="108689"/>
                    </a:lnTo>
                    <a:lnTo>
                      <a:pt x="156899" y="97167"/>
                    </a:lnTo>
                    <a:lnTo>
                      <a:pt x="156206" y="85207"/>
                    </a:lnTo>
                    <a:lnTo>
                      <a:pt x="151693" y="75326"/>
                    </a:lnTo>
                    <a:lnTo>
                      <a:pt x="102160" y="11428"/>
                    </a:lnTo>
                    <a:lnTo>
                      <a:pt x="92938" y="3588"/>
                    </a:lnTo>
                    <a:lnTo>
                      <a:pt x="81861" y="0"/>
                    </a:lnTo>
                    <a:lnTo>
                      <a:pt x="70077" y="916"/>
                    </a:lnTo>
                    <a:lnTo>
                      <a:pt x="59232" y="6218"/>
                    </a:lnTo>
                    <a:lnTo>
                      <a:pt x="12132" y="42682"/>
                    </a:lnTo>
                    <a:close/>
                  </a:path>
                </a:pathLst>
              </a:custGeom>
              <a:solidFill>
                <a:srgbClr val="343537"/>
              </a:solidFill>
            </p:spPr>
            <p:txBody>
              <a:bodyPr wrap="square" lIns="0" tIns="0" rIns="0" bIns="0" rtlCol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0" name="object 100">
                <a:extLst>
                  <a:ext uri="{FF2B5EF4-FFF2-40B4-BE49-F238E27FC236}">
                    <a16:creationId xmlns:a16="http://schemas.microsoft.com/office/drawing/2014/main" id="{7DBB3501-92B5-4887-9A1E-A249C5F53EAD}"/>
                  </a:ext>
                </a:extLst>
              </p:cNvPr>
              <p:cNvSpPr/>
              <p:nvPr/>
            </p:nvSpPr>
            <p:spPr>
              <a:xfrm>
                <a:off x="4496692" y="1658242"/>
                <a:ext cx="269737" cy="174680"/>
              </a:xfrm>
              <a:custGeom>
                <a:avLst/>
                <a:gdLst/>
                <a:ahLst/>
                <a:cxnLst/>
                <a:rect l="l" t="t" r="r" b="b"/>
                <a:pathLst>
                  <a:path w="269737" h="174680">
                    <a:moveTo>
                      <a:pt x="186313" y="0"/>
                    </a:moveTo>
                    <a:lnTo>
                      <a:pt x="0" y="112170"/>
                    </a:lnTo>
                    <a:lnTo>
                      <a:pt x="26070" y="174680"/>
                    </a:lnTo>
                    <a:lnTo>
                      <a:pt x="269737" y="44277"/>
                    </a:lnTo>
                    <a:lnTo>
                      <a:pt x="186313" y="0"/>
                    </a:lnTo>
                    <a:close/>
                  </a:path>
                </a:pathLst>
              </a:custGeom>
              <a:solidFill>
                <a:srgbClr val="F19042"/>
              </a:solidFill>
            </p:spPr>
            <p:txBody>
              <a:bodyPr wrap="square" lIns="0" tIns="0" rIns="0" bIns="0" rtlCol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1" name="object 101">
                <a:extLst>
                  <a:ext uri="{FF2B5EF4-FFF2-40B4-BE49-F238E27FC236}">
                    <a16:creationId xmlns:a16="http://schemas.microsoft.com/office/drawing/2014/main" id="{AD924799-7097-4B3D-AC6F-D51175437739}"/>
                  </a:ext>
                </a:extLst>
              </p:cNvPr>
              <p:cNvSpPr/>
              <p:nvPr/>
            </p:nvSpPr>
            <p:spPr>
              <a:xfrm>
                <a:off x="4740360" y="1509782"/>
                <a:ext cx="518967" cy="674758"/>
              </a:xfrm>
              <a:custGeom>
                <a:avLst/>
                <a:gdLst/>
                <a:ahLst/>
                <a:cxnLst/>
                <a:rect l="l" t="t" r="r" b="b"/>
                <a:pathLst>
                  <a:path w="518967" h="674758">
                    <a:moveTo>
                      <a:pt x="0" y="608428"/>
                    </a:moveTo>
                    <a:lnTo>
                      <a:pt x="286943" y="674758"/>
                    </a:lnTo>
                    <a:lnTo>
                      <a:pt x="465436" y="304908"/>
                    </a:lnTo>
                    <a:lnTo>
                      <a:pt x="473751" y="284561"/>
                    </a:lnTo>
                    <a:lnTo>
                      <a:pt x="482461" y="256899"/>
                    </a:lnTo>
                    <a:lnTo>
                      <a:pt x="491008" y="225035"/>
                    </a:lnTo>
                    <a:lnTo>
                      <a:pt x="499031" y="191692"/>
                    </a:lnTo>
                    <a:lnTo>
                      <a:pt x="506169" y="159594"/>
                    </a:lnTo>
                    <a:lnTo>
                      <a:pt x="512061" y="131463"/>
                    </a:lnTo>
                    <a:lnTo>
                      <a:pt x="516345" y="110024"/>
                    </a:lnTo>
                    <a:lnTo>
                      <a:pt x="518967" y="96369"/>
                    </a:lnTo>
                    <a:lnTo>
                      <a:pt x="409473" y="0"/>
                    </a:lnTo>
                    <a:lnTo>
                      <a:pt x="251662" y="75532"/>
                    </a:lnTo>
                    <a:lnTo>
                      <a:pt x="229411" y="105643"/>
                    </a:lnTo>
                    <a:lnTo>
                      <a:pt x="216031" y="128229"/>
                    </a:lnTo>
                    <a:lnTo>
                      <a:pt x="201463" y="154957"/>
                    </a:lnTo>
                    <a:lnTo>
                      <a:pt x="185944" y="185168"/>
                    </a:lnTo>
                    <a:lnTo>
                      <a:pt x="169710" y="218204"/>
                    </a:lnTo>
                    <a:lnTo>
                      <a:pt x="152999" y="253406"/>
                    </a:lnTo>
                    <a:lnTo>
                      <a:pt x="136047" y="290116"/>
                    </a:lnTo>
                    <a:lnTo>
                      <a:pt x="119091" y="327673"/>
                    </a:lnTo>
                    <a:lnTo>
                      <a:pt x="102368" y="365421"/>
                    </a:lnTo>
                    <a:lnTo>
                      <a:pt x="86113" y="402700"/>
                    </a:lnTo>
                    <a:lnTo>
                      <a:pt x="70565" y="438851"/>
                    </a:lnTo>
                    <a:lnTo>
                      <a:pt x="55959" y="473216"/>
                    </a:lnTo>
                    <a:lnTo>
                      <a:pt x="42533" y="505137"/>
                    </a:lnTo>
                    <a:lnTo>
                      <a:pt x="30523" y="533953"/>
                    </a:lnTo>
                    <a:lnTo>
                      <a:pt x="20166" y="559008"/>
                    </a:lnTo>
                    <a:lnTo>
                      <a:pt x="11698" y="579641"/>
                    </a:lnTo>
                    <a:lnTo>
                      <a:pt x="1378" y="605010"/>
                    </a:lnTo>
                    <a:lnTo>
                      <a:pt x="0" y="608428"/>
                    </a:lnTo>
                    <a:close/>
                  </a:path>
                </a:pathLst>
              </a:custGeom>
              <a:solidFill>
                <a:srgbClr val="292B6B"/>
              </a:solidFill>
            </p:spPr>
            <p:txBody>
              <a:bodyPr wrap="square" lIns="0" tIns="0" rIns="0" bIns="0" rtlCol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2" name="object 102">
                <a:extLst>
                  <a:ext uri="{FF2B5EF4-FFF2-40B4-BE49-F238E27FC236}">
                    <a16:creationId xmlns:a16="http://schemas.microsoft.com/office/drawing/2014/main" id="{BDB72E04-0646-42B0-8D99-EBABE2863019}"/>
                  </a:ext>
                </a:extLst>
              </p:cNvPr>
              <p:cNvSpPr/>
              <p:nvPr/>
            </p:nvSpPr>
            <p:spPr>
              <a:xfrm>
                <a:off x="4437948" y="1741762"/>
                <a:ext cx="143385" cy="161483"/>
              </a:xfrm>
              <a:custGeom>
                <a:avLst/>
                <a:gdLst/>
                <a:ahLst/>
                <a:cxnLst/>
                <a:rect l="l" t="t" r="r" b="b"/>
                <a:pathLst>
                  <a:path w="143385" h="161483">
                    <a:moveTo>
                      <a:pt x="50692" y="153852"/>
                    </a:moveTo>
                    <a:lnTo>
                      <a:pt x="59417" y="159281"/>
                    </a:lnTo>
                    <a:lnTo>
                      <a:pt x="63958" y="161483"/>
                    </a:lnTo>
                    <a:lnTo>
                      <a:pt x="67014" y="159836"/>
                    </a:lnTo>
                    <a:lnTo>
                      <a:pt x="72518" y="156830"/>
                    </a:lnTo>
                    <a:lnTo>
                      <a:pt x="79130" y="152722"/>
                    </a:lnTo>
                    <a:lnTo>
                      <a:pt x="85982" y="147489"/>
                    </a:lnTo>
                    <a:lnTo>
                      <a:pt x="92204" y="141107"/>
                    </a:lnTo>
                    <a:lnTo>
                      <a:pt x="96925" y="133554"/>
                    </a:lnTo>
                    <a:lnTo>
                      <a:pt x="99278" y="124805"/>
                    </a:lnTo>
                    <a:lnTo>
                      <a:pt x="98392" y="114839"/>
                    </a:lnTo>
                    <a:lnTo>
                      <a:pt x="93397" y="103631"/>
                    </a:lnTo>
                    <a:lnTo>
                      <a:pt x="83424" y="91160"/>
                    </a:lnTo>
                    <a:lnTo>
                      <a:pt x="143385" y="58516"/>
                    </a:lnTo>
                    <a:lnTo>
                      <a:pt x="110884" y="0"/>
                    </a:lnTo>
                    <a:lnTo>
                      <a:pt x="0" y="61120"/>
                    </a:lnTo>
                    <a:lnTo>
                      <a:pt x="28677" y="122414"/>
                    </a:lnTo>
                    <a:lnTo>
                      <a:pt x="49533" y="140646"/>
                    </a:lnTo>
                    <a:lnTo>
                      <a:pt x="45131" y="146964"/>
                    </a:lnTo>
                    <a:lnTo>
                      <a:pt x="50692" y="153852"/>
                    </a:lnTo>
                    <a:close/>
                  </a:path>
                </a:pathLst>
              </a:custGeom>
              <a:solidFill>
                <a:srgbClr val="F19042"/>
              </a:solidFill>
            </p:spPr>
            <p:txBody>
              <a:bodyPr wrap="square" lIns="0" tIns="0" rIns="0" bIns="0" rtlCol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3" name="object 103">
                <a:extLst>
                  <a:ext uri="{FF2B5EF4-FFF2-40B4-BE49-F238E27FC236}">
                    <a16:creationId xmlns:a16="http://schemas.microsoft.com/office/drawing/2014/main" id="{27251219-7A0A-461E-ACEE-EC1A6514FAC0}"/>
                  </a:ext>
                </a:extLst>
              </p:cNvPr>
              <p:cNvSpPr/>
              <p:nvPr/>
            </p:nvSpPr>
            <p:spPr>
              <a:xfrm>
                <a:off x="4433901" y="1862074"/>
                <a:ext cx="58090" cy="47207"/>
              </a:xfrm>
              <a:custGeom>
                <a:avLst/>
                <a:gdLst/>
                <a:ahLst/>
                <a:cxnLst/>
                <a:rect l="l" t="t" r="r" b="b"/>
                <a:pathLst>
                  <a:path w="58090" h="47207">
                    <a:moveTo>
                      <a:pt x="9260" y="15126"/>
                    </a:moveTo>
                    <a:lnTo>
                      <a:pt x="8975" y="15287"/>
                    </a:lnTo>
                    <a:lnTo>
                      <a:pt x="1809" y="22282"/>
                    </a:lnTo>
                    <a:lnTo>
                      <a:pt x="0" y="30508"/>
                    </a:lnTo>
                    <a:lnTo>
                      <a:pt x="2475" y="38429"/>
                    </a:lnTo>
                    <a:lnTo>
                      <a:pt x="8165" y="44507"/>
                    </a:lnTo>
                    <a:lnTo>
                      <a:pt x="15998" y="47207"/>
                    </a:lnTo>
                    <a:lnTo>
                      <a:pt x="24902" y="44991"/>
                    </a:lnTo>
                    <a:lnTo>
                      <a:pt x="49756" y="31969"/>
                    </a:lnTo>
                    <a:lnTo>
                      <a:pt x="55535" y="26668"/>
                    </a:lnTo>
                    <a:lnTo>
                      <a:pt x="58090" y="18402"/>
                    </a:lnTo>
                    <a:lnTo>
                      <a:pt x="56282" y="9981"/>
                    </a:lnTo>
                    <a:lnTo>
                      <a:pt x="50915" y="3236"/>
                    </a:lnTo>
                    <a:lnTo>
                      <a:pt x="42794" y="0"/>
                    </a:lnTo>
                    <a:lnTo>
                      <a:pt x="32723" y="2103"/>
                    </a:lnTo>
                    <a:lnTo>
                      <a:pt x="9260" y="15126"/>
                    </a:lnTo>
                    <a:close/>
                  </a:path>
                </a:pathLst>
              </a:custGeom>
              <a:solidFill>
                <a:srgbClr val="F19042"/>
              </a:solidFill>
            </p:spPr>
            <p:txBody>
              <a:bodyPr wrap="square" lIns="0" tIns="0" rIns="0" bIns="0" rtlCol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4" name="object 104">
                <a:extLst>
                  <a:ext uri="{FF2B5EF4-FFF2-40B4-BE49-F238E27FC236}">
                    <a16:creationId xmlns:a16="http://schemas.microsoft.com/office/drawing/2014/main" id="{999929E4-B266-456D-B7CE-0626B00DE2BD}"/>
                  </a:ext>
                </a:extLst>
              </p:cNvPr>
              <p:cNvSpPr/>
              <p:nvPr/>
            </p:nvSpPr>
            <p:spPr>
              <a:xfrm>
                <a:off x="4422823" y="1842015"/>
                <a:ext cx="58321" cy="47812"/>
              </a:xfrm>
              <a:custGeom>
                <a:avLst/>
                <a:gdLst/>
                <a:ahLst/>
                <a:cxnLst/>
                <a:rect l="l" t="t" r="r" b="b"/>
                <a:pathLst>
                  <a:path w="58321" h="47812">
                    <a:moveTo>
                      <a:pt x="8694" y="15563"/>
                    </a:moveTo>
                    <a:lnTo>
                      <a:pt x="1895" y="22382"/>
                    </a:lnTo>
                    <a:lnTo>
                      <a:pt x="0" y="30719"/>
                    </a:lnTo>
                    <a:lnTo>
                      <a:pt x="2385" y="38790"/>
                    </a:lnTo>
                    <a:lnTo>
                      <a:pt x="8085" y="45014"/>
                    </a:lnTo>
                    <a:lnTo>
                      <a:pt x="16129" y="47812"/>
                    </a:lnTo>
                    <a:lnTo>
                      <a:pt x="25552" y="45602"/>
                    </a:lnTo>
                    <a:lnTo>
                      <a:pt x="49015" y="31190"/>
                    </a:lnTo>
                    <a:lnTo>
                      <a:pt x="55933" y="25425"/>
                    </a:lnTo>
                    <a:lnTo>
                      <a:pt x="58321" y="17438"/>
                    </a:lnTo>
                    <a:lnTo>
                      <a:pt x="56472" y="9303"/>
                    </a:lnTo>
                    <a:lnTo>
                      <a:pt x="51173" y="2872"/>
                    </a:lnTo>
                    <a:lnTo>
                      <a:pt x="43211" y="0"/>
                    </a:lnTo>
                    <a:lnTo>
                      <a:pt x="33373" y="2540"/>
                    </a:lnTo>
                    <a:lnTo>
                      <a:pt x="8694" y="15563"/>
                    </a:lnTo>
                    <a:close/>
                  </a:path>
                </a:pathLst>
              </a:custGeom>
              <a:solidFill>
                <a:srgbClr val="F19042"/>
              </a:solidFill>
            </p:spPr>
            <p:txBody>
              <a:bodyPr wrap="square" lIns="0" tIns="0" rIns="0" bIns="0" rtlCol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5" name="object 105">
                <a:extLst>
                  <a:ext uri="{FF2B5EF4-FFF2-40B4-BE49-F238E27FC236}">
                    <a16:creationId xmlns:a16="http://schemas.microsoft.com/office/drawing/2014/main" id="{00F84990-6940-4F1E-9FAA-D338707F7644}"/>
                  </a:ext>
                </a:extLst>
              </p:cNvPr>
              <p:cNvSpPr/>
              <p:nvPr/>
            </p:nvSpPr>
            <p:spPr>
              <a:xfrm>
                <a:off x="4411811" y="1822417"/>
                <a:ext cx="58013" cy="46665"/>
              </a:xfrm>
              <a:custGeom>
                <a:avLst/>
                <a:gdLst/>
                <a:ahLst/>
                <a:cxnLst/>
                <a:rect l="l" t="t" r="r" b="b"/>
                <a:pathLst>
                  <a:path w="58013" h="46665">
                    <a:moveTo>
                      <a:pt x="9278" y="15714"/>
                    </a:moveTo>
                    <a:lnTo>
                      <a:pt x="2062" y="22372"/>
                    </a:lnTo>
                    <a:lnTo>
                      <a:pt x="0" y="30436"/>
                    </a:lnTo>
                    <a:lnTo>
                      <a:pt x="2360" y="38184"/>
                    </a:lnTo>
                    <a:lnTo>
                      <a:pt x="8037" y="44099"/>
                    </a:lnTo>
                    <a:lnTo>
                      <a:pt x="15926" y="46665"/>
                    </a:lnTo>
                    <a:lnTo>
                      <a:pt x="24920" y="44364"/>
                    </a:lnTo>
                    <a:lnTo>
                      <a:pt x="49600" y="31341"/>
                    </a:lnTo>
                    <a:lnTo>
                      <a:pt x="55424" y="25986"/>
                    </a:lnTo>
                    <a:lnTo>
                      <a:pt x="58013" y="17732"/>
                    </a:lnTo>
                    <a:lnTo>
                      <a:pt x="56332" y="9398"/>
                    </a:lnTo>
                    <a:lnTo>
                      <a:pt x="51211" y="2861"/>
                    </a:lnTo>
                    <a:lnTo>
                      <a:pt x="43477" y="0"/>
                    </a:lnTo>
                    <a:lnTo>
                      <a:pt x="33958" y="2691"/>
                    </a:lnTo>
                    <a:lnTo>
                      <a:pt x="9278" y="15714"/>
                    </a:lnTo>
                    <a:close/>
                  </a:path>
                </a:pathLst>
              </a:custGeom>
              <a:solidFill>
                <a:srgbClr val="F19042"/>
              </a:solidFill>
            </p:spPr>
            <p:txBody>
              <a:bodyPr wrap="square" lIns="0" tIns="0" rIns="0" bIns="0" rtlCol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6" name="object 106">
                <a:extLst>
                  <a:ext uri="{FF2B5EF4-FFF2-40B4-BE49-F238E27FC236}">
                    <a16:creationId xmlns:a16="http://schemas.microsoft.com/office/drawing/2014/main" id="{DD7AD835-80DF-48FD-BACA-6455DFB19C5F}"/>
                  </a:ext>
                </a:extLst>
              </p:cNvPr>
              <p:cNvSpPr/>
              <p:nvPr/>
            </p:nvSpPr>
            <p:spPr>
              <a:xfrm>
                <a:off x="4400956" y="1802170"/>
                <a:ext cx="58399" cy="47198"/>
              </a:xfrm>
              <a:custGeom>
                <a:avLst/>
                <a:gdLst/>
                <a:ahLst/>
                <a:cxnLst/>
                <a:rect l="l" t="t" r="r" b="b"/>
                <a:pathLst>
                  <a:path w="58399" h="47198">
                    <a:moveTo>
                      <a:pt x="8315" y="15124"/>
                    </a:moveTo>
                    <a:lnTo>
                      <a:pt x="1735" y="21744"/>
                    </a:lnTo>
                    <a:lnTo>
                      <a:pt x="0" y="30049"/>
                    </a:lnTo>
                    <a:lnTo>
                      <a:pt x="2569" y="38127"/>
                    </a:lnTo>
                    <a:lnTo>
                      <a:pt x="8368" y="44377"/>
                    </a:lnTo>
                    <a:lnTo>
                      <a:pt x="16319" y="47198"/>
                    </a:lnTo>
                    <a:lnTo>
                      <a:pt x="25347" y="44990"/>
                    </a:lnTo>
                    <a:lnTo>
                      <a:pt x="50027" y="31967"/>
                    </a:lnTo>
                    <a:lnTo>
                      <a:pt x="55772" y="26731"/>
                    </a:lnTo>
                    <a:lnTo>
                      <a:pt x="58399" y="18459"/>
                    </a:lnTo>
                    <a:lnTo>
                      <a:pt x="56655" y="10020"/>
                    </a:lnTo>
                    <a:lnTo>
                      <a:pt x="51336" y="3253"/>
                    </a:lnTo>
                    <a:lnTo>
                      <a:pt x="43241" y="0"/>
                    </a:lnTo>
                    <a:lnTo>
                      <a:pt x="33168" y="2101"/>
                    </a:lnTo>
                    <a:lnTo>
                      <a:pt x="8315" y="15124"/>
                    </a:lnTo>
                    <a:close/>
                  </a:path>
                </a:pathLst>
              </a:custGeom>
              <a:solidFill>
                <a:srgbClr val="F19042"/>
              </a:solidFill>
            </p:spPr>
            <p:txBody>
              <a:bodyPr wrap="square" lIns="0" tIns="0" rIns="0" bIns="0" rtlCol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7" name="object 107">
                <a:extLst>
                  <a:ext uri="{FF2B5EF4-FFF2-40B4-BE49-F238E27FC236}">
                    <a16:creationId xmlns:a16="http://schemas.microsoft.com/office/drawing/2014/main" id="{D2CA84B6-2C2B-4D0B-8721-F1A697C19D6C}"/>
                  </a:ext>
                </a:extLst>
              </p:cNvPr>
              <p:cNvSpPr/>
              <p:nvPr/>
            </p:nvSpPr>
            <p:spPr>
              <a:xfrm>
                <a:off x="5136798" y="1213506"/>
                <a:ext cx="301043" cy="429108"/>
              </a:xfrm>
              <a:custGeom>
                <a:avLst/>
                <a:gdLst/>
                <a:ahLst/>
                <a:cxnLst/>
                <a:rect l="l" t="t" r="r" b="b"/>
                <a:pathLst>
                  <a:path w="301043" h="429108">
                    <a:moveTo>
                      <a:pt x="3825" y="165542"/>
                    </a:moveTo>
                    <a:lnTo>
                      <a:pt x="7874" y="180757"/>
                    </a:lnTo>
                    <a:lnTo>
                      <a:pt x="12694" y="194823"/>
                    </a:lnTo>
                    <a:lnTo>
                      <a:pt x="17798" y="207610"/>
                    </a:lnTo>
                    <a:lnTo>
                      <a:pt x="22694" y="218988"/>
                    </a:lnTo>
                    <a:lnTo>
                      <a:pt x="26896" y="228825"/>
                    </a:lnTo>
                    <a:lnTo>
                      <a:pt x="29913" y="236993"/>
                    </a:lnTo>
                    <a:lnTo>
                      <a:pt x="31257" y="243360"/>
                    </a:lnTo>
                    <a:lnTo>
                      <a:pt x="31284" y="244183"/>
                    </a:lnTo>
                    <a:lnTo>
                      <a:pt x="28830" y="254953"/>
                    </a:lnTo>
                    <a:lnTo>
                      <a:pt x="23247" y="270826"/>
                    </a:lnTo>
                    <a:lnTo>
                      <a:pt x="17202" y="286207"/>
                    </a:lnTo>
                    <a:lnTo>
                      <a:pt x="13363" y="295497"/>
                    </a:lnTo>
                    <a:lnTo>
                      <a:pt x="13035" y="296275"/>
                    </a:lnTo>
                    <a:lnTo>
                      <a:pt x="114708" y="429108"/>
                    </a:lnTo>
                    <a:lnTo>
                      <a:pt x="148599" y="331523"/>
                    </a:lnTo>
                    <a:lnTo>
                      <a:pt x="152542" y="334661"/>
                    </a:lnTo>
                    <a:lnTo>
                      <a:pt x="162687" y="342155"/>
                    </a:lnTo>
                    <a:lnTo>
                      <a:pt x="176506" y="351125"/>
                    </a:lnTo>
                    <a:lnTo>
                      <a:pt x="191470" y="358692"/>
                    </a:lnTo>
                    <a:lnTo>
                      <a:pt x="196030" y="360470"/>
                    </a:lnTo>
                    <a:lnTo>
                      <a:pt x="206720" y="363538"/>
                    </a:lnTo>
                    <a:lnTo>
                      <a:pt x="220325" y="365006"/>
                    </a:lnTo>
                    <a:lnTo>
                      <a:pt x="233396" y="361891"/>
                    </a:lnTo>
                    <a:lnTo>
                      <a:pt x="239844" y="356180"/>
                    </a:lnTo>
                    <a:lnTo>
                      <a:pt x="246031" y="337174"/>
                    </a:lnTo>
                    <a:lnTo>
                      <a:pt x="251119" y="322293"/>
                    </a:lnTo>
                    <a:lnTo>
                      <a:pt x="255432" y="310487"/>
                    </a:lnTo>
                    <a:lnTo>
                      <a:pt x="259293" y="300704"/>
                    </a:lnTo>
                    <a:lnTo>
                      <a:pt x="263025" y="291892"/>
                    </a:lnTo>
                    <a:lnTo>
                      <a:pt x="266952" y="283000"/>
                    </a:lnTo>
                    <a:lnTo>
                      <a:pt x="271396" y="272978"/>
                    </a:lnTo>
                    <a:lnTo>
                      <a:pt x="273735" y="267624"/>
                    </a:lnTo>
                    <a:lnTo>
                      <a:pt x="285557" y="265053"/>
                    </a:lnTo>
                    <a:lnTo>
                      <a:pt x="294218" y="260661"/>
                    </a:lnTo>
                    <a:lnTo>
                      <a:pt x="299464" y="254355"/>
                    </a:lnTo>
                    <a:lnTo>
                      <a:pt x="301043" y="246041"/>
                    </a:lnTo>
                    <a:lnTo>
                      <a:pt x="298705" y="235624"/>
                    </a:lnTo>
                    <a:lnTo>
                      <a:pt x="292197" y="223010"/>
                    </a:lnTo>
                    <a:lnTo>
                      <a:pt x="284163" y="211713"/>
                    </a:lnTo>
                    <a:lnTo>
                      <a:pt x="294272" y="177693"/>
                    </a:lnTo>
                    <a:lnTo>
                      <a:pt x="298013" y="146420"/>
                    </a:lnTo>
                    <a:lnTo>
                      <a:pt x="296021" y="117963"/>
                    </a:lnTo>
                    <a:lnTo>
                      <a:pt x="288930" y="92391"/>
                    </a:lnTo>
                    <a:lnTo>
                      <a:pt x="277376" y="69774"/>
                    </a:lnTo>
                    <a:lnTo>
                      <a:pt x="261993" y="50181"/>
                    </a:lnTo>
                    <a:lnTo>
                      <a:pt x="243416" y="33681"/>
                    </a:lnTo>
                    <a:lnTo>
                      <a:pt x="222279" y="20344"/>
                    </a:lnTo>
                    <a:lnTo>
                      <a:pt x="199217" y="10238"/>
                    </a:lnTo>
                    <a:lnTo>
                      <a:pt x="174864" y="3434"/>
                    </a:lnTo>
                    <a:lnTo>
                      <a:pt x="149856" y="0"/>
                    </a:lnTo>
                    <a:lnTo>
                      <a:pt x="124827" y="5"/>
                    </a:lnTo>
                    <a:lnTo>
                      <a:pt x="100411" y="3519"/>
                    </a:lnTo>
                    <a:lnTo>
                      <a:pt x="77244" y="10611"/>
                    </a:lnTo>
                    <a:lnTo>
                      <a:pt x="55960" y="21351"/>
                    </a:lnTo>
                    <a:lnTo>
                      <a:pt x="37194" y="35808"/>
                    </a:lnTo>
                    <a:lnTo>
                      <a:pt x="21580" y="54050"/>
                    </a:lnTo>
                    <a:lnTo>
                      <a:pt x="9753" y="76148"/>
                    </a:lnTo>
                    <a:lnTo>
                      <a:pt x="2348" y="102170"/>
                    </a:lnTo>
                    <a:lnTo>
                      <a:pt x="0" y="132187"/>
                    </a:lnTo>
                    <a:lnTo>
                      <a:pt x="1037" y="149309"/>
                    </a:lnTo>
                    <a:lnTo>
                      <a:pt x="3825" y="165542"/>
                    </a:lnTo>
                    <a:close/>
                  </a:path>
                </a:pathLst>
              </a:custGeom>
              <a:solidFill>
                <a:srgbClr val="F19042"/>
              </a:solidFill>
            </p:spPr>
            <p:txBody>
              <a:bodyPr wrap="square" lIns="0" tIns="0" rIns="0" bIns="0" rtlCol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8" name="object 108">
                <a:extLst>
                  <a:ext uri="{FF2B5EF4-FFF2-40B4-BE49-F238E27FC236}">
                    <a16:creationId xmlns:a16="http://schemas.microsoft.com/office/drawing/2014/main" id="{DF882DA4-F45F-45CC-956F-43BAC91937BA}"/>
                  </a:ext>
                </a:extLst>
              </p:cNvPr>
              <p:cNvSpPr/>
              <p:nvPr/>
            </p:nvSpPr>
            <p:spPr>
              <a:xfrm>
                <a:off x="4181071" y="2252259"/>
                <a:ext cx="784881" cy="704797"/>
              </a:xfrm>
              <a:custGeom>
                <a:avLst/>
                <a:gdLst/>
                <a:ahLst/>
                <a:cxnLst/>
                <a:rect l="l" t="t" r="r" b="b"/>
                <a:pathLst>
                  <a:path w="784881" h="704797">
                    <a:moveTo>
                      <a:pt x="488899" y="326960"/>
                    </a:moveTo>
                    <a:lnTo>
                      <a:pt x="0" y="590196"/>
                    </a:lnTo>
                    <a:lnTo>
                      <a:pt x="35281" y="704797"/>
                    </a:lnTo>
                    <a:lnTo>
                      <a:pt x="39871" y="702996"/>
                    </a:lnTo>
                    <a:lnTo>
                      <a:pt x="73842" y="689588"/>
                    </a:lnTo>
                    <a:lnTo>
                      <a:pt x="101393" y="678650"/>
                    </a:lnTo>
                    <a:lnTo>
                      <a:pt x="134768" y="665335"/>
                    </a:lnTo>
                    <a:lnTo>
                      <a:pt x="173051" y="649978"/>
                    </a:lnTo>
                    <a:lnTo>
                      <a:pt x="215327" y="632912"/>
                    </a:lnTo>
                    <a:lnTo>
                      <a:pt x="260682" y="614472"/>
                    </a:lnTo>
                    <a:lnTo>
                      <a:pt x="308199" y="594992"/>
                    </a:lnTo>
                    <a:lnTo>
                      <a:pt x="356963" y="574807"/>
                    </a:lnTo>
                    <a:lnTo>
                      <a:pt x="406060" y="554251"/>
                    </a:lnTo>
                    <a:lnTo>
                      <a:pt x="454574" y="533658"/>
                    </a:lnTo>
                    <a:lnTo>
                      <a:pt x="501591" y="513362"/>
                    </a:lnTo>
                    <a:lnTo>
                      <a:pt x="546194" y="493698"/>
                    </a:lnTo>
                    <a:lnTo>
                      <a:pt x="587468" y="475000"/>
                    </a:lnTo>
                    <a:lnTo>
                      <a:pt x="624499" y="457603"/>
                    </a:lnTo>
                    <a:lnTo>
                      <a:pt x="656372" y="441840"/>
                    </a:lnTo>
                    <a:lnTo>
                      <a:pt x="682170" y="428046"/>
                    </a:lnTo>
                    <a:lnTo>
                      <a:pt x="711885" y="407702"/>
                    </a:lnTo>
                    <a:lnTo>
                      <a:pt x="784881" y="65114"/>
                    </a:lnTo>
                    <a:lnTo>
                      <a:pt x="550251" y="0"/>
                    </a:lnTo>
                    <a:lnTo>
                      <a:pt x="550512" y="4133"/>
                    </a:lnTo>
                    <a:lnTo>
                      <a:pt x="549800" y="12319"/>
                    </a:lnTo>
                    <a:lnTo>
                      <a:pt x="548219" y="24096"/>
                    </a:lnTo>
                    <a:lnTo>
                      <a:pt x="545872" y="39004"/>
                    </a:lnTo>
                    <a:lnTo>
                      <a:pt x="542864" y="56581"/>
                    </a:lnTo>
                    <a:lnTo>
                      <a:pt x="539298" y="76366"/>
                    </a:lnTo>
                    <a:lnTo>
                      <a:pt x="535278" y="97898"/>
                    </a:lnTo>
                    <a:lnTo>
                      <a:pt x="530907" y="120716"/>
                    </a:lnTo>
                    <a:lnTo>
                      <a:pt x="526290" y="144358"/>
                    </a:lnTo>
                    <a:lnTo>
                      <a:pt x="521530" y="168363"/>
                    </a:lnTo>
                    <a:lnTo>
                      <a:pt x="516731" y="192271"/>
                    </a:lnTo>
                    <a:lnTo>
                      <a:pt x="511997" y="215621"/>
                    </a:lnTo>
                    <a:lnTo>
                      <a:pt x="507431" y="237950"/>
                    </a:lnTo>
                    <a:lnTo>
                      <a:pt x="503137" y="258798"/>
                    </a:lnTo>
                    <a:lnTo>
                      <a:pt x="499219" y="277704"/>
                    </a:lnTo>
                    <a:lnTo>
                      <a:pt x="495780" y="294207"/>
                    </a:lnTo>
                    <a:lnTo>
                      <a:pt x="492925" y="307845"/>
                    </a:lnTo>
                    <a:lnTo>
                      <a:pt x="490758" y="318157"/>
                    </a:lnTo>
                    <a:lnTo>
                      <a:pt x="489381" y="324683"/>
                    </a:lnTo>
                    <a:lnTo>
                      <a:pt x="488899" y="326960"/>
                    </a:lnTo>
                    <a:close/>
                  </a:path>
                </a:pathLst>
              </a:custGeom>
              <a:solidFill>
                <a:srgbClr val="3461B6"/>
              </a:solidFill>
            </p:spPr>
            <p:txBody>
              <a:bodyPr wrap="square" lIns="0" tIns="0" rIns="0" bIns="0" rtlCol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9" name="object 109">
                <a:extLst>
                  <a:ext uri="{FF2B5EF4-FFF2-40B4-BE49-F238E27FC236}">
                    <a16:creationId xmlns:a16="http://schemas.microsoft.com/office/drawing/2014/main" id="{A0B15993-CDB2-4C02-AE5A-F25CBC671FCE}"/>
                  </a:ext>
                </a:extLst>
              </p:cNvPr>
              <p:cNvSpPr/>
              <p:nvPr/>
            </p:nvSpPr>
            <p:spPr>
              <a:xfrm>
                <a:off x="4612617" y="1556463"/>
                <a:ext cx="564519" cy="220374"/>
              </a:xfrm>
              <a:custGeom>
                <a:avLst/>
                <a:gdLst/>
                <a:ahLst/>
                <a:cxnLst/>
                <a:rect l="l" t="t" r="r" b="b"/>
                <a:pathLst>
                  <a:path w="564519" h="220374">
                    <a:moveTo>
                      <a:pt x="0" y="129214"/>
                    </a:moveTo>
                    <a:lnTo>
                      <a:pt x="52140" y="220374"/>
                    </a:lnTo>
                    <a:lnTo>
                      <a:pt x="182490" y="153870"/>
                    </a:lnTo>
                    <a:lnTo>
                      <a:pt x="528004" y="148661"/>
                    </a:lnTo>
                    <a:lnTo>
                      <a:pt x="541544" y="144013"/>
                    </a:lnTo>
                    <a:lnTo>
                      <a:pt x="553440" y="131482"/>
                    </a:lnTo>
                    <a:lnTo>
                      <a:pt x="561747" y="113185"/>
                    </a:lnTo>
                    <a:lnTo>
                      <a:pt x="564519" y="91241"/>
                    </a:lnTo>
                    <a:lnTo>
                      <a:pt x="563221" y="79563"/>
                    </a:lnTo>
                    <a:lnTo>
                      <a:pt x="554042" y="56119"/>
                    </a:lnTo>
                    <a:lnTo>
                      <a:pt x="545673" y="44882"/>
                    </a:lnTo>
                    <a:lnTo>
                      <a:pt x="534462" y="34322"/>
                    </a:lnTo>
                    <a:lnTo>
                      <a:pt x="520164" y="24704"/>
                    </a:lnTo>
                    <a:lnTo>
                      <a:pt x="502537" y="16292"/>
                    </a:lnTo>
                    <a:lnTo>
                      <a:pt x="481337" y="9350"/>
                    </a:lnTo>
                    <a:lnTo>
                      <a:pt x="456320" y="4145"/>
                    </a:lnTo>
                    <a:lnTo>
                      <a:pt x="427245" y="940"/>
                    </a:lnTo>
                    <a:lnTo>
                      <a:pt x="393866" y="0"/>
                    </a:lnTo>
                    <a:lnTo>
                      <a:pt x="355942" y="1589"/>
                    </a:lnTo>
                    <a:lnTo>
                      <a:pt x="329573" y="3444"/>
                    </a:lnTo>
                    <a:lnTo>
                      <a:pt x="311105" y="4948"/>
                    </a:lnTo>
                    <a:lnTo>
                      <a:pt x="292906" y="6575"/>
                    </a:lnTo>
                    <a:lnTo>
                      <a:pt x="275127" y="8292"/>
                    </a:lnTo>
                    <a:lnTo>
                      <a:pt x="257916" y="10065"/>
                    </a:lnTo>
                    <a:lnTo>
                      <a:pt x="241422" y="11860"/>
                    </a:lnTo>
                    <a:lnTo>
                      <a:pt x="225792" y="13644"/>
                    </a:lnTo>
                    <a:lnTo>
                      <a:pt x="211177" y="15383"/>
                    </a:lnTo>
                    <a:lnTo>
                      <a:pt x="185583" y="18592"/>
                    </a:lnTo>
                    <a:lnTo>
                      <a:pt x="165829" y="21218"/>
                    </a:lnTo>
                    <a:lnTo>
                      <a:pt x="149750" y="23473"/>
                    </a:lnTo>
                    <a:lnTo>
                      <a:pt x="148599" y="23641"/>
                    </a:lnTo>
                    <a:lnTo>
                      <a:pt x="0" y="129214"/>
                    </a:lnTo>
                    <a:close/>
                  </a:path>
                </a:pathLst>
              </a:custGeom>
              <a:solidFill>
                <a:srgbClr val="B9E8F4"/>
              </a:solidFill>
            </p:spPr>
            <p:txBody>
              <a:bodyPr wrap="square" lIns="0" tIns="0" rIns="0" bIns="0" rtlCol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0" name="object 110">
                <a:extLst>
                  <a:ext uri="{FF2B5EF4-FFF2-40B4-BE49-F238E27FC236}">
                    <a16:creationId xmlns:a16="http://schemas.microsoft.com/office/drawing/2014/main" id="{F00F9D98-D0E4-4E76-85CB-6ADE61BBEEB1}"/>
                  </a:ext>
                </a:extLst>
              </p:cNvPr>
              <p:cNvSpPr/>
              <p:nvPr/>
            </p:nvSpPr>
            <p:spPr>
              <a:xfrm>
                <a:off x="5135693" y="1207183"/>
                <a:ext cx="317308" cy="163108"/>
              </a:xfrm>
              <a:custGeom>
                <a:avLst/>
                <a:gdLst/>
                <a:ahLst/>
                <a:cxnLst/>
                <a:rect l="l" t="t" r="r" b="b"/>
                <a:pathLst>
                  <a:path w="317308" h="163108">
                    <a:moveTo>
                      <a:pt x="317308" y="133271"/>
                    </a:moveTo>
                    <a:lnTo>
                      <a:pt x="316523" y="114468"/>
                    </a:lnTo>
                    <a:lnTo>
                      <a:pt x="313271" y="97431"/>
                    </a:lnTo>
                    <a:lnTo>
                      <a:pt x="308036" y="82135"/>
                    </a:lnTo>
                    <a:lnTo>
                      <a:pt x="301299" y="68555"/>
                    </a:lnTo>
                    <a:lnTo>
                      <a:pt x="293545" y="56666"/>
                    </a:lnTo>
                    <a:lnTo>
                      <a:pt x="285257" y="46444"/>
                    </a:lnTo>
                    <a:lnTo>
                      <a:pt x="276918" y="37862"/>
                    </a:lnTo>
                    <a:lnTo>
                      <a:pt x="269012" y="30897"/>
                    </a:lnTo>
                    <a:lnTo>
                      <a:pt x="262021" y="25523"/>
                    </a:lnTo>
                    <a:lnTo>
                      <a:pt x="256430" y="21715"/>
                    </a:lnTo>
                    <a:lnTo>
                      <a:pt x="251377" y="18699"/>
                    </a:lnTo>
                    <a:lnTo>
                      <a:pt x="229459" y="9234"/>
                    </a:lnTo>
                    <a:lnTo>
                      <a:pt x="210061" y="2668"/>
                    </a:lnTo>
                    <a:lnTo>
                      <a:pt x="198868" y="467"/>
                    </a:lnTo>
                    <a:lnTo>
                      <a:pt x="187027" y="467"/>
                    </a:lnTo>
                    <a:lnTo>
                      <a:pt x="182682" y="2143"/>
                    </a:lnTo>
                    <a:lnTo>
                      <a:pt x="180374" y="4852"/>
                    </a:lnTo>
                    <a:lnTo>
                      <a:pt x="179771" y="8281"/>
                    </a:lnTo>
                    <a:lnTo>
                      <a:pt x="315335" y="152748"/>
                    </a:lnTo>
                    <a:lnTo>
                      <a:pt x="317308" y="133271"/>
                    </a:lnTo>
                    <a:close/>
                  </a:path>
                  <a:path w="317308" h="163108">
                    <a:moveTo>
                      <a:pt x="37871" y="247750"/>
                    </a:moveTo>
                    <a:lnTo>
                      <a:pt x="56065" y="237764"/>
                    </a:lnTo>
                    <a:lnTo>
                      <a:pt x="73024" y="227238"/>
                    </a:lnTo>
                    <a:lnTo>
                      <a:pt x="88745" y="216354"/>
                    </a:lnTo>
                    <a:lnTo>
                      <a:pt x="103225" y="205293"/>
                    </a:lnTo>
                    <a:lnTo>
                      <a:pt x="116461" y="194238"/>
                    </a:lnTo>
                    <a:lnTo>
                      <a:pt x="128450" y="183371"/>
                    </a:lnTo>
                    <a:lnTo>
                      <a:pt x="139190" y="172875"/>
                    </a:lnTo>
                    <a:lnTo>
                      <a:pt x="148678" y="162930"/>
                    </a:lnTo>
                    <a:lnTo>
                      <a:pt x="156909" y="153721"/>
                    </a:lnTo>
                    <a:lnTo>
                      <a:pt x="163883" y="145429"/>
                    </a:lnTo>
                    <a:lnTo>
                      <a:pt x="169595" y="138235"/>
                    </a:lnTo>
                    <a:lnTo>
                      <a:pt x="174042" y="132323"/>
                    </a:lnTo>
                    <a:lnTo>
                      <a:pt x="177223" y="127875"/>
                    </a:lnTo>
                    <a:lnTo>
                      <a:pt x="179771" y="124098"/>
                    </a:lnTo>
                    <a:lnTo>
                      <a:pt x="315335" y="152748"/>
                    </a:lnTo>
                    <a:lnTo>
                      <a:pt x="179771" y="8281"/>
                    </a:lnTo>
                    <a:lnTo>
                      <a:pt x="180374" y="4852"/>
                    </a:lnTo>
                    <a:lnTo>
                      <a:pt x="182682" y="2143"/>
                    </a:lnTo>
                    <a:lnTo>
                      <a:pt x="187027" y="467"/>
                    </a:lnTo>
                    <a:lnTo>
                      <a:pt x="93349" y="467"/>
                    </a:lnTo>
                    <a:lnTo>
                      <a:pt x="83963" y="4360"/>
                    </a:lnTo>
                    <a:lnTo>
                      <a:pt x="71840" y="10841"/>
                    </a:lnTo>
                    <a:lnTo>
                      <a:pt x="61173" y="17866"/>
                    </a:lnTo>
                    <a:lnTo>
                      <a:pt x="51921" y="25146"/>
                    </a:lnTo>
                    <a:lnTo>
                      <a:pt x="44040" y="32391"/>
                    </a:lnTo>
                    <a:lnTo>
                      <a:pt x="37488" y="39314"/>
                    </a:lnTo>
                    <a:lnTo>
                      <a:pt x="28201" y="51036"/>
                    </a:lnTo>
                    <a:lnTo>
                      <a:pt x="23177" y="58983"/>
                    </a:lnTo>
                    <a:lnTo>
                      <a:pt x="14999" y="75391"/>
                    </a:lnTo>
                    <a:lnTo>
                      <a:pt x="8570" y="92111"/>
                    </a:lnTo>
                    <a:lnTo>
                      <a:pt x="4059" y="108413"/>
                    </a:lnTo>
                    <a:lnTo>
                      <a:pt x="1268" y="124220"/>
                    </a:lnTo>
                    <a:lnTo>
                      <a:pt x="0" y="139454"/>
                    </a:lnTo>
                    <a:lnTo>
                      <a:pt x="57" y="154040"/>
                    </a:lnTo>
                    <a:lnTo>
                      <a:pt x="1244" y="167899"/>
                    </a:lnTo>
                    <a:lnTo>
                      <a:pt x="3362" y="180957"/>
                    </a:lnTo>
                    <a:lnTo>
                      <a:pt x="6215" y="193135"/>
                    </a:lnTo>
                    <a:lnTo>
                      <a:pt x="9604" y="204357"/>
                    </a:lnTo>
                    <a:lnTo>
                      <a:pt x="13334" y="214546"/>
                    </a:lnTo>
                    <a:lnTo>
                      <a:pt x="17206" y="223626"/>
                    </a:lnTo>
                    <a:lnTo>
                      <a:pt x="21023" y="231520"/>
                    </a:lnTo>
                    <a:lnTo>
                      <a:pt x="27705" y="243441"/>
                    </a:lnTo>
                    <a:lnTo>
                      <a:pt x="32388" y="250506"/>
                    </a:lnTo>
                    <a:lnTo>
                      <a:pt x="37871" y="247750"/>
                    </a:lnTo>
                    <a:close/>
                  </a:path>
                </a:pathLst>
              </a:custGeom>
              <a:solidFill>
                <a:srgbClr val="343537"/>
              </a:solidFill>
            </p:spPr>
            <p:txBody>
              <a:bodyPr wrap="square" lIns="0" tIns="0" rIns="0" bIns="0" rtlCol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1" name="object 111">
                <a:extLst>
                  <a:ext uri="{FF2B5EF4-FFF2-40B4-BE49-F238E27FC236}">
                    <a16:creationId xmlns:a16="http://schemas.microsoft.com/office/drawing/2014/main" id="{7E16B7DF-1941-4A90-882D-5A0C70906943}"/>
                  </a:ext>
                </a:extLst>
              </p:cNvPr>
              <p:cNvSpPr/>
              <p:nvPr/>
            </p:nvSpPr>
            <p:spPr>
              <a:xfrm>
                <a:off x="5218593" y="1356112"/>
                <a:ext cx="49771" cy="82130"/>
              </a:xfrm>
              <a:custGeom>
                <a:avLst/>
                <a:gdLst/>
                <a:ahLst/>
                <a:cxnLst/>
                <a:rect l="l" t="t" r="r" b="b"/>
                <a:pathLst>
                  <a:path w="49771" h="82130">
                    <a:moveTo>
                      <a:pt x="49771" y="33859"/>
                    </a:moveTo>
                    <a:lnTo>
                      <a:pt x="47739" y="28170"/>
                    </a:lnTo>
                    <a:lnTo>
                      <a:pt x="41139" y="15879"/>
                    </a:lnTo>
                    <a:lnTo>
                      <a:pt x="29213" y="4147"/>
                    </a:lnTo>
                    <a:lnTo>
                      <a:pt x="15880" y="0"/>
                    </a:lnTo>
                    <a:lnTo>
                      <a:pt x="6854" y="2946"/>
                    </a:lnTo>
                    <a:lnTo>
                      <a:pt x="1756" y="10819"/>
                    </a:lnTo>
                    <a:lnTo>
                      <a:pt x="0" y="22168"/>
                    </a:lnTo>
                    <a:lnTo>
                      <a:pt x="997" y="35541"/>
                    </a:lnTo>
                    <a:lnTo>
                      <a:pt x="4160" y="49489"/>
                    </a:lnTo>
                    <a:lnTo>
                      <a:pt x="8903" y="62560"/>
                    </a:lnTo>
                    <a:lnTo>
                      <a:pt x="14637" y="73304"/>
                    </a:lnTo>
                    <a:lnTo>
                      <a:pt x="20775" y="80270"/>
                    </a:lnTo>
                    <a:lnTo>
                      <a:pt x="25092" y="82130"/>
                    </a:lnTo>
                    <a:lnTo>
                      <a:pt x="49771" y="33859"/>
                    </a:lnTo>
                    <a:close/>
                  </a:path>
                </a:pathLst>
              </a:custGeom>
              <a:solidFill>
                <a:srgbClr val="F19042"/>
              </a:solidFill>
            </p:spPr>
            <p:txBody>
              <a:bodyPr wrap="square" lIns="0" tIns="0" rIns="0" bIns="0" rtlCol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2" name="object 112">
                <a:extLst>
                  <a:ext uri="{FF2B5EF4-FFF2-40B4-BE49-F238E27FC236}">
                    <a16:creationId xmlns:a16="http://schemas.microsoft.com/office/drawing/2014/main" id="{9FAC473A-E04E-49D2-964B-EA5EE627CEC1}"/>
                  </a:ext>
                </a:extLst>
              </p:cNvPr>
              <p:cNvSpPr/>
              <p:nvPr/>
            </p:nvSpPr>
            <p:spPr>
              <a:xfrm>
                <a:off x="5203190" y="1578890"/>
                <a:ext cx="48316" cy="166692"/>
              </a:xfrm>
              <a:custGeom>
                <a:avLst/>
                <a:gdLst/>
                <a:ahLst/>
                <a:cxnLst/>
                <a:rect l="l" t="t" r="r" b="b"/>
                <a:pathLst>
                  <a:path w="48316" h="166692">
                    <a:moveTo>
                      <a:pt x="0" y="0"/>
                    </a:moveTo>
                    <a:lnTo>
                      <a:pt x="24853" y="166692"/>
                    </a:lnTo>
                    <a:lnTo>
                      <a:pt x="48316" y="6372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9E8F4"/>
              </a:solidFill>
            </p:spPr>
            <p:txBody>
              <a:bodyPr wrap="square" lIns="0" tIns="0" rIns="0" bIns="0" rtlCol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3" name="object 113">
                <a:extLst>
                  <a:ext uri="{FF2B5EF4-FFF2-40B4-BE49-F238E27FC236}">
                    <a16:creationId xmlns:a16="http://schemas.microsoft.com/office/drawing/2014/main" id="{B37DA34C-08E3-4873-977A-4CB1274DC7C8}"/>
                  </a:ext>
                </a:extLst>
              </p:cNvPr>
              <p:cNvSpPr/>
              <p:nvPr/>
            </p:nvSpPr>
            <p:spPr>
              <a:xfrm>
                <a:off x="5361000" y="2847664"/>
                <a:ext cx="277839" cy="115816"/>
              </a:xfrm>
              <a:custGeom>
                <a:avLst/>
                <a:gdLst/>
                <a:ahLst/>
                <a:cxnLst/>
                <a:rect l="l" t="t" r="r" b="b"/>
                <a:pathLst>
                  <a:path w="277839" h="115816">
                    <a:moveTo>
                      <a:pt x="277732" y="45493"/>
                    </a:moveTo>
                    <a:lnTo>
                      <a:pt x="277839" y="42885"/>
                    </a:lnTo>
                    <a:lnTo>
                      <a:pt x="277511" y="36205"/>
                    </a:lnTo>
                    <a:lnTo>
                      <a:pt x="275770" y="27166"/>
                    </a:lnTo>
                    <a:lnTo>
                      <a:pt x="271644" y="17480"/>
                    </a:lnTo>
                    <a:lnTo>
                      <a:pt x="264154" y="8861"/>
                    </a:lnTo>
                    <a:lnTo>
                      <a:pt x="252327" y="3022"/>
                    </a:lnTo>
                    <a:lnTo>
                      <a:pt x="235187" y="1677"/>
                    </a:lnTo>
                    <a:lnTo>
                      <a:pt x="221595" y="3820"/>
                    </a:lnTo>
                    <a:lnTo>
                      <a:pt x="110884" y="13022"/>
                    </a:lnTo>
                    <a:lnTo>
                      <a:pt x="80817" y="0"/>
                    </a:lnTo>
                    <a:lnTo>
                      <a:pt x="0" y="29865"/>
                    </a:lnTo>
                    <a:lnTo>
                      <a:pt x="29" y="32428"/>
                    </a:lnTo>
                    <a:lnTo>
                      <a:pt x="504" y="39498"/>
                    </a:lnTo>
                    <a:lnTo>
                      <a:pt x="2002" y="50146"/>
                    </a:lnTo>
                    <a:lnTo>
                      <a:pt x="5102" y="63443"/>
                    </a:lnTo>
                    <a:lnTo>
                      <a:pt x="10384" y="78459"/>
                    </a:lnTo>
                    <a:lnTo>
                      <a:pt x="18425" y="94266"/>
                    </a:lnTo>
                    <a:lnTo>
                      <a:pt x="29804" y="109934"/>
                    </a:lnTo>
                    <a:lnTo>
                      <a:pt x="35281" y="115816"/>
                    </a:lnTo>
                    <a:lnTo>
                      <a:pt x="277732" y="45493"/>
                    </a:lnTo>
                    <a:close/>
                  </a:path>
                </a:pathLst>
              </a:custGeom>
              <a:solidFill>
                <a:srgbClr val="39393B"/>
              </a:solidFill>
            </p:spPr>
            <p:txBody>
              <a:bodyPr wrap="square" lIns="0" tIns="0" rIns="0" bIns="0" rtlCol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4" name="object 114">
                <a:extLst>
                  <a:ext uri="{FF2B5EF4-FFF2-40B4-BE49-F238E27FC236}">
                    <a16:creationId xmlns:a16="http://schemas.microsoft.com/office/drawing/2014/main" id="{9E96077F-C659-4810-9041-AF6FAB6ADE0E}"/>
                  </a:ext>
                </a:extLst>
              </p:cNvPr>
              <p:cNvSpPr/>
              <p:nvPr/>
            </p:nvSpPr>
            <p:spPr>
              <a:xfrm>
                <a:off x="4095040" y="2860687"/>
                <a:ext cx="121794" cy="281293"/>
              </a:xfrm>
              <a:custGeom>
                <a:avLst/>
                <a:gdLst/>
                <a:ahLst/>
                <a:cxnLst/>
                <a:rect l="l" t="t" r="r" b="b"/>
                <a:pathLst>
                  <a:path w="121794" h="281293">
                    <a:moveTo>
                      <a:pt x="119922" y="222777"/>
                    </a:moveTo>
                    <a:lnTo>
                      <a:pt x="105670" y="113212"/>
                    </a:lnTo>
                    <a:lnTo>
                      <a:pt x="117315" y="81957"/>
                    </a:lnTo>
                    <a:lnTo>
                      <a:pt x="91245" y="0"/>
                    </a:lnTo>
                    <a:lnTo>
                      <a:pt x="81724" y="1225"/>
                    </a:lnTo>
                    <a:lnTo>
                      <a:pt x="71224" y="3308"/>
                    </a:lnTo>
                    <a:lnTo>
                      <a:pt x="58141" y="6863"/>
                    </a:lnTo>
                    <a:lnTo>
                      <a:pt x="43409" y="12256"/>
                    </a:lnTo>
                    <a:lnTo>
                      <a:pt x="27961" y="19856"/>
                    </a:lnTo>
                    <a:lnTo>
                      <a:pt x="12730" y="30031"/>
                    </a:lnTo>
                    <a:lnTo>
                      <a:pt x="0" y="41673"/>
                    </a:lnTo>
                    <a:lnTo>
                      <a:pt x="79600" y="281293"/>
                    </a:lnTo>
                    <a:lnTo>
                      <a:pt x="89433" y="280307"/>
                    </a:lnTo>
                    <a:lnTo>
                      <a:pt x="98830" y="277610"/>
                    </a:lnTo>
                    <a:lnTo>
                      <a:pt x="108642" y="272143"/>
                    </a:lnTo>
                    <a:lnTo>
                      <a:pt x="116940" y="262930"/>
                    </a:lnTo>
                    <a:lnTo>
                      <a:pt x="121794" y="248995"/>
                    </a:lnTo>
                    <a:lnTo>
                      <a:pt x="121276" y="229362"/>
                    </a:lnTo>
                    <a:lnTo>
                      <a:pt x="119922" y="222777"/>
                    </a:lnTo>
                    <a:close/>
                  </a:path>
                </a:pathLst>
              </a:custGeom>
              <a:solidFill>
                <a:srgbClr val="39393B"/>
              </a:solidFill>
            </p:spPr>
            <p:txBody>
              <a:bodyPr wrap="square" lIns="0" tIns="0" rIns="0" bIns="0" rtlCol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5" name="object 115">
                <a:extLst>
                  <a:ext uri="{FF2B5EF4-FFF2-40B4-BE49-F238E27FC236}">
                    <a16:creationId xmlns:a16="http://schemas.microsoft.com/office/drawing/2014/main" id="{CFF2C4EF-0FB8-48AD-B169-4A6CE4B7195E}"/>
                  </a:ext>
                </a:extLst>
              </p:cNvPr>
              <p:cNvSpPr/>
              <p:nvPr/>
            </p:nvSpPr>
            <p:spPr>
              <a:xfrm>
                <a:off x="5226653" y="1611360"/>
                <a:ext cx="30067" cy="56085"/>
              </a:xfrm>
              <a:custGeom>
                <a:avLst/>
                <a:gdLst/>
                <a:ahLst/>
                <a:cxnLst/>
                <a:rect l="l" t="t" r="r" b="b"/>
                <a:pathLst>
                  <a:path w="30067" h="56085">
                    <a:moveTo>
                      <a:pt x="0" y="0"/>
                    </a:moveTo>
                    <a:lnTo>
                      <a:pt x="20856" y="56085"/>
                    </a:lnTo>
                    <a:lnTo>
                      <a:pt x="30067" y="1562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2C21"/>
              </a:solidFill>
            </p:spPr>
            <p:txBody>
              <a:bodyPr wrap="square" lIns="0" tIns="0" rIns="0" bIns="0" rtlCol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6" name="object 116">
                <a:extLst>
                  <a:ext uri="{FF2B5EF4-FFF2-40B4-BE49-F238E27FC236}">
                    <a16:creationId xmlns:a16="http://schemas.microsoft.com/office/drawing/2014/main" id="{CBD4E087-7FAF-432A-8EC5-C0D9A80FC876}"/>
                  </a:ext>
                </a:extLst>
              </p:cNvPr>
              <p:cNvSpPr/>
              <p:nvPr/>
            </p:nvSpPr>
            <p:spPr>
              <a:xfrm>
                <a:off x="5164085" y="1642615"/>
                <a:ext cx="83424" cy="287892"/>
              </a:xfrm>
              <a:custGeom>
                <a:avLst/>
                <a:gdLst/>
                <a:ahLst/>
                <a:cxnLst/>
                <a:rect l="l" t="t" r="r" b="b"/>
                <a:pathLst>
                  <a:path w="83424" h="287892">
                    <a:moveTo>
                      <a:pt x="74386" y="0"/>
                    </a:moveTo>
                    <a:lnTo>
                      <a:pt x="0" y="226771"/>
                    </a:lnTo>
                    <a:lnTo>
                      <a:pt x="20856" y="287892"/>
                    </a:lnTo>
                    <a:lnTo>
                      <a:pt x="52140" y="260630"/>
                    </a:lnTo>
                    <a:lnTo>
                      <a:pt x="83424" y="24830"/>
                    </a:lnTo>
                    <a:lnTo>
                      <a:pt x="74386" y="0"/>
                    </a:lnTo>
                    <a:close/>
                  </a:path>
                </a:pathLst>
              </a:custGeom>
              <a:solidFill>
                <a:srgbClr val="E02C21"/>
              </a:solidFill>
            </p:spPr>
            <p:txBody>
              <a:bodyPr wrap="square" lIns="0" tIns="0" rIns="0" bIns="0" rtlCol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7" name="object 117">
                <a:extLst>
                  <a:ext uri="{FF2B5EF4-FFF2-40B4-BE49-F238E27FC236}">
                    <a16:creationId xmlns:a16="http://schemas.microsoft.com/office/drawing/2014/main" id="{8AB5550C-E38A-4D08-A83A-1863F2C75057}"/>
                  </a:ext>
                </a:extLst>
              </p:cNvPr>
              <p:cNvSpPr/>
              <p:nvPr/>
            </p:nvSpPr>
            <p:spPr>
              <a:xfrm>
                <a:off x="4721944" y="2118210"/>
                <a:ext cx="756371" cy="773731"/>
              </a:xfrm>
              <a:custGeom>
                <a:avLst/>
                <a:gdLst/>
                <a:ahLst/>
                <a:cxnLst/>
                <a:rect l="l" t="t" r="r" b="b"/>
                <a:pathLst>
                  <a:path w="756371" h="773731">
                    <a:moveTo>
                      <a:pt x="19903" y="156027"/>
                    </a:moveTo>
                    <a:lnTo>
                      <a:pt x="34758" y="176195"/>
                    </a:lnTo>
                    <a:lnTo>
                      <a:pt x="53778" y="191666"/>
                    </a:lnTo>
                    <a:lnTo>
                      <a:pt x="71963" y="199466"/>
                    </a:lnTo>
                    <a:lnTo>
                      <a:pt x="94594" y="205835"/>
                    </a:lnTo>
                    <a:lnTo>
                      <a:pt x="121052" y="210888"/>
                    </a:lnTo>
                    <a:lnTo>
                      <a:pt x="150715" y="214741"/>
                    </a:lnTo>
                    <a:lnTo>
                      <a:pt x="182963" y="217509"/>
                    </a:lnTo>
                    <a:lnTo>
                      <a:pt x="217176" y="219308"/>
                    </a:lnTo>
                    <a:lnTo>
                      <a:pt x="252731" y="220253"/>
                    </a:lnTo>
                    <a:lnTo>
                      <a:pt x="289010" y="220460"/>
                    </a:lnTo>
                    <a:lnTo>
                      <a:pt x="325390" y="220043"/>
                    </a:lnTo>
                    <a:lnTo>
                      <a:pt x="361251" y="219118"/>
                    </a:lnTo>
                    <a:lnTo>
                      <a:pt x="395973" y="217800"/>
                    </a:lnTo>
                    <a:lnTo>
                      <a:pt x="428935" y="216206"/>
                    </a:lnTo>
                    <a:lnTo>
                      <a:pt x="459516" y="214449"/>
                    </a:lnTo>
                    <a:lnTo>
                      <a:pt x="487095" y="212647"/>
                    </a:lnTo>
                    <a:lnTo>
                      <a:pt x="511051" y="210913"/>
                    </a:lnTo>
                    <a:lnTo>
                      <a:pt x="530764" y="209364"/>
                    </a:lnTo>
                    <a:lnTo>
                      <a:pt x="554979" y="207280"/>
                    </a:lnTo>
                    <a:lnTo>
                      <a:pt x="558239" y="206976"/>
                    </a:lnTo>
                    <a:lnTo>
                      <a:pt x="558442" y="210092"/>
                    </a:lnTo>
                    <a:lnTo>
                      <a:pt x="561386" y="252533"/>
                    </a:lnTo>
                    <a:lnTo>
                      <a:pt x="565155" y="303043"/>
                    </a:lnTo>
                    <a:lnTo>
                      <a:pt x="567540" y="333353"/>
                    </a:lnTo>
                    <a:lnTo>
                      <a:pt x="570240" y="366318"/>
                    </a:lnTo>
                    <a:lnTo>
                      <a:pt x="573242" y="401401"/>
                    </a:lnTo>
                    <a:lnTo>
                      <a:pt x="576531" y="438067"/>
                    </a:lnTo>
                    <a:lnTo>
                      <a:pt x="580094" y="475778"/>
                    </a:lnTo>
                    <a:lnTo>
                      <a:pt x="583916" y="513999"/>
                    </a:lnTo>
                    <a:lnTo>
                      <a:pt x="587985" y="552193"/>
                    </a:lnTo>
                    <a:lnTo>
                      <a:pt x="592286" y="589823"/>
                    </a:lnTo>
                    <a:lnTo>
                      <a:pt x="596806" y="626353"/>
                    </a:lnTo>
                    <a:lnTo>
                      <a:pt x="601530" y="661247"/>
                    </a:lnTo>
                    <a:lnTo>
                      <a:pt x="606445" y="693968"/>
                    </a:lnTo>
                    <a:lnTo>
                      <a:pt x="611537" y="723980"/>
                    </a:lnTo>
                    <a:lnTo>
                      <a:pt x="616792" y="750747"/>
                    </a:lnTo>
                    <a:lnTo>
                      <a:pt x="622197" y="773731"/>
                    </a:lnTo>
                    <a:lnTo>
                      <a:pt x="756371" y="729454"/>
                    </a:lnTo>
                    <a:lnTo>
                      <a:pt x="754863" y="688510"/>
                    </a:lnTo>
                    <a:lnTo>
                      <a:pt x="753679" y="659289"/>
                    </a:lnTo>
                    <a:lnTo>
                      <a:pt x="752148" y="623920"/>
                    </a:lnTo>
                    <a:lnTo>
                      <a:pt x="750266" y="583387"/>
                    </a:lnTo>
                    <a:lnTo>
                      <a:pt x="748028" y="538675"/>
                    </a:lnTo>
                    <a:lnTo>
                      <a:pt x="745431" y="490766"/>
                    </a:lnTo>
                    <a:lnTo>
                      <a:pt x="742471" y="440646"/>
                    </a:lnTo>
                    <a:lnTo>
                      <a:pt x="739143" y="389296"/>
                    </a:lnTo>
                    <a:lnTo>
                      <a:pt x="735443" y="337702"/>
                    </a:lnTo>
                    <a:lnTo>
                      <a:pt x="731368" y="286847"/>
                    </a:lnTo>
                    <a:lnTo>
                      <a:pt x="726914" y="237715"/>
                    </a:lnTo>
                    <a:lnTo>
                      <a:pt x="722076" y="191288"/>
                    </a:lnTo>
                    <a:lnTo>
                      <a:pt x="716850" y="148552"/>
                    </a:lnTo>
                    <a:lnTo>
                      <a:pt x="711233" y="110490"/>
                    </a:lnTo>
                    <a:lnTo>
                      <a:pt x="705219" y="78086"/>
                    </a:lnTo>
                    <a:lnTo>
                      <a:pt x="698806" y="52323"/>
                    </a:lnTo>
                    <a:lnTo>
                      <a:pt x="684765" y="24656"/>
                    </a:lnTo>
                    <a:lnTo>
                      <a:pt x="18415" y="0"/>
                    </a:lnTo>
                    <a:lnTo>
                      <a:pt x="13309" y="11419"/>
                    </a:lnTo>
                    <a:lnTo>
                      <a:pt x="2807" y="47620"/>
                    </a:lnTo>
                    <a:lnTo>
                      <a:pt x="0" y="85150"/>
                    </a:lnTo>
                    <a:lnTo>
                      <a:pt x="879" y="97602"/>
                    </a:lnTo>
                    <a:lnTo>
                      <a:pt x="9278" y="133727"/>
                    </a:lnTo>
                    <a:lnTo>
                      <a:pt x="19903" y="156027"/>
                    </a:lnTo>
                    <a:close/>
                  </a:path>
                </a:pathLst>
              </a:custGeom>
              <a:solidFill>
                <a:srgbClr val="39399A"/>
              </a:solidFill>
            </p:spPr>
            <p:txBody>
              <a:bodyPr wrap="square" lIns="0" tIns="0" rIns="0" bIns="0" rtlCol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92356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80DF40B2-80F7-4E71-B46C-284163F365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5AFE51-3442-402C-B322-525311561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48464"/>
            <a:ext cx="3807187" cy="2228074"/>
          </a:xfrm>
        </p:spPr>
        <p:txBody>
          <a:bodyPr>
            <a:normAutofit/>
          </a:bodyPr>
          <a:lstStyle/>
          <a:p>
            <a:r>
              <a:rPr lang="en-US" sz="4000" b="1" dirty="0"/>
              <a:t>Dasar Hukum</a:t>
            </a:r>
            <a:endParaRPr lang="en-ID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616627-221A-4A1A-8E06-F1F17E655C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235201"/>
            <a:ext cx="3799425" cy="3870320"/>
          </a:xfrm>
        </p:spPr>
        <p:txBody>
          <a:bodyPr>
            <a:normAutofit fontScale="85000" lnSpcReduction="10000"/>
          </a:bodyPr>
          <a:lstStyle/>
          <a:p>
            <a:r>
              <a:rPr lang="en-ID" sz="2400" dirty="0" err="1"/>
              <a:t>Undang-Undang</a:t>
            </a:r>
            <a:r>
              <a:rPr lang="en-ID" sz="2400" dirty="0"/>
              <a:t> </a:t>
            </a:r>
            <a:r>
              <a:rPr lang="en-ID" sz="2400" dirty="0" err="1"/>
              <a:t>Nomor</a:t>
            </a:r>
            <a:r>
              <a:rPr lang="en-ID" sz="2400" dirty="0"/>
              <a:t> 5 </a:t>
            </a:r>
            <a:r>
              <a:rPr lang="en-ID" sz="2400" dirty="0" err="1"/>
              <a:t>Tahun</a:t>
            </a:r>
            <a:r>
              <a:rPr lang="en-ID" sz="2400" dirty="0"/>
              <a:t> 2014 </a:t>
            </a:r>
            <a:r>
              <a:rPr lang="en-ID" sz="2400" dirty="0" err="1"/>
              <a:t>tentang</a:t>
            </a:r>
            <a:r>
              <a:rPr lang="en-ID" sz="2400" dirty="0"/>
              <a:t> </a:t>
            </a:r>
            <a:r>
              <a:rPr lang="en-ID" sz="2400" dirty="0" err="1"/>
              <a:t>Aparatur</a:t>
            </a:r>
            <a:r>
              <a:rPr lang="en-ID" sz="2400" dirty="0"/>
              <a:t> </a:t>
            </a:r>
            <a:r>
              <a:rPr lang="en-ID" sz="2400" dirty="0" err="1"/>
              <a:t>Sipil</a:t>
            </a:r>
            <a:r>
              <a:rPr lang="en-ID" sz="2400" dirty="0"/>
              <a:t> Negara</a:t>
            </a:r>
            <a:endParaRPr lang="en-US" sz="2400" dirty="0"/>
          </a:p>
          <a:p>
            <a:r>
              <a:rPr lang="en-ID" sz="2400" dirty="0" err="1"/>
              <a:t>Peraturan</a:t>
            </a:r>
            <a:r>
              <a:rPr lang="en-ID" sz="2400" dirty="0"/>
              <a:t> </a:t>
            </a:r>
            <a:r>
              <a:rPr lang="en-ID" sz="2400" dirty="0" err="1"/>
              <a:t>Pemerintah</a:t>
            </a:r>
            <a:r>
              <a:rPr lang="en-ID" sz="2400" dirty="0"/>
              <a:t> </a:t>
            </a:r>
            <a:r>
              <a:rPr lang="en-ID" sz="2400" dirty="0" err="1"/>
              <a:t>Nomor</a:t>
            </a:r>
            <a:r>
              <a:rPr lang="en-ID" sz="2400" dirty="0"/>
              <a:t> 11 </a:t>
            </a:r>
            <a:r>
              <a:rPr lang="en-ID" sz="2400" dirty="0" err="1"/>
              <a:t>Tahun</a:t>
            </a:r>
            <a:r>
              <a:rPr lang="en-ID" sz="2400" dirty="0"/>
              <a:t> 2017 </a:t>
            </a:r>
            <a:r>
              <a:rPr lang="en-ID" sz="2400" dirty="0" err="1"/>
              <a:t>tentang</a:t>
            </a:r>
            <a:r>
              <a:rPr lang="en-ID" sz="2400" dirty="0"/>
              <a:t> </a:t>
            </a:r>
            <a:r>
              <a:rPr lang="en-ID" sz="2400" dirty="0" err="1"/>
              <a:t>Manajemen</a:t>
            </a:r>
            <a:r>
              <a:rPr lang="en-ID" sz="2400" dirty="0"/>
              <a:t> </a:t>
            </a:r>
            <a:r>
              <a:rPr lang="en-ID" sz="2400" dirty="0" err="1"/>
              <a:t>Pegawai</a:t>
            </a:r>
            <a:r>
              <a:rPr lang="en-ID" sz="2400" dirty="0"/>
              <a:t> Negeri </a:t>
            </a:r>
            <a:r>
              <a:rPr lang="en-ID" sz="2400" dirty="0" err="1"/>
              <a:t>Sipil</a:t>
            </a:r>
            <a:r>
              <a:rPr lang="en-ID" sz="2400" dirty="0"/>
              <a:t> </a:t>
            </a:r>
            <a:r>
              <a:rPr lang="en-ID" sz="2400" dirty="0" err="1"/>
              <a:t>sebagaimana</a:t>
            </a:r>
            <a:r>
              <a:rPr lang="en-ID" sz="2400" dirty="0"/>
              <a:t> </a:t>
            </a:r>
            <a:r>
              <a:rPr lang="en-ID" sz="2400" dirty="0" err="1"/>
              <a:t>telah</a:t>
            </a:r>
            <a:r>
              <a:rPr lang="en-ID" sz="2400" dirty="0"/>
              <a:t> </a:t>
            </a:r>
            <a:r>
              <a:rPr lang="en-ID" sz="2400" dirty="0" err="1"/>
              <a:t>diubah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Peraturan</a:t>
            </a:r>
            <a:r>
              <a:rPr lang="en-ID" sz="2400" dirty="0"/>
              <a:t> </a:t>
            </a:r>
            <a:r>
              <a:rPr lang="en-ID" sz="2400" dirty="0" err="1"/>
              <a:t>Pemerintah</a:t>
            </a:r>
            <a:r>
              <a:rPr lang="en-ID" sz="2400" dirty="0"/>
              <a:t> </a:t>
            </a:r>
            <a:r>
              <a:rPr lang="en-ID" sz="2400" dirty="0" err="1"/>
              <a:t>Nomor</a:t>
            </a:r>
            <a:r>
              <a:rPr lang="en-ID" sz="2400" dirty="0"/>
              <a:t> 17 </a:t>
            </a:r>
            <a:r>
              <a:rPr lang="en-ID" sz="2400" dirty="0" err="1"/>
              <a:t>Tahun</a:t>
            </a:r>
            <a:r>
              <a:rPr lang="en-ID" sz="2400" dirty="0"/>
              <a:t> 2020 </a:t>
            </a:r>
            <a:endParaRPr lang="en-US" sz="2400" dirty="0"/>
          </a:p>
          <a:p>
            <a:r>
              <a:rPr lang="en-US" sz="2400" dirty="0" err="1"/>
              <a:t>PermenPANRB</a:t>
            </a:r>
            <a:r>
              <a:rPr lang="en-US" sz="2400" dirty="0"/>
              <a:t> </a:t>
            </a:r>
            <a:r>
              <a:rPr lang="en-US" sz="2400" dirty="0" err="1"/>
              <a:t>Nomor</a:t>
            </a:r>
            <a:r>
              <a:rPr lang="en-US" sz="2400" dirty="0"/>
              <a:t> 13 </a:t>
            </a:r>
            <a:r>
              <a:rPr lang="en-US" sz="2400" dirty="0" err="1"/>
              <a:t>Tahun</a:t>
            </a:r>
            <a:r>
              <a:rPr lang="en-US" sz="2400" dirty="0"/>
              <a:t> 2019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Pengusulan</a:t>
            </a:r>
            <a:r>
              <a:rPr lang="en-US" sz="2400" dirty="0"/>
              <a:t>, </a:t>
            </a:r>
            <a:r>
              <a:rPr lang="en-US" sz="2400" dirty="0" err="1"/>
              <a:t>Penetapan</a:t>
            </a:r>
            <a:r>
              <a:rPr lang="en-US" sz="2400" dirty="0"/>
              <a:t>, dan </a:t>
            </a:r>
            <a:r>
              <a:rPr lang="en-US" sz="2400" dirty="0" err="1"/>
              <a:t>Pembinaan</a:t>
            </a:r>
            <a:r>
              <a:rPr lang="en-US" sz="2400" dirty="0"/>
              <a:t> </a:t>
            </a:r>
            <a:r>
              <a:rPr lang="en-US" sz="2400" dirty="0" err="1"/>
              <a:t>Jabatan</a:t>
            </a:r>
            <a:r>
              <a:rPr lang="en-US" sz="2400" dirty="0"/>
              <a:t> </a:t>
            </a:r>
            <a:r>
              <a:rPr lang="en-US" sz="2400" dirty="0" err="1"/>
              <a:t>Fungsional</a:t>
            </a:r>
            <a:r>
              <a:rPr lang="en-US" sz="2400" dirty="0"/>
              <a:t> </a:t>
            </a:r>
            <a:r>
              <a:rPr lang="en-US" sz="2400" dirty="0" err="1"/>
              <a:t>Pegawai</a:t>
            </a:r>
            <a:r>
              <a:rPr lang="en-US" sz="2400" dirty="0"/>
              <a:t> Negeri </a:t>
            </a:r>
            <a:r>
              <a:rPr lang="en-US" sz="2400" dirty="0" err="1"/>
              <a:t>Sipil</a:t>
            </a:r>
            <a:endParaRPr lang="en-US" sz="2400" dirty="0"/>
          </a:p>
          <a:p>
            <a:endParaRPr lang="en-ID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9697FA5-1BB4-41EA-8504-E0F8D3AE2C2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4506"/>
          <a:stretch/>
        </p:blipFill>
        <p:spPr>
          <a:xfrm>
            <a:off x="5010386" y="10"/>
            <a:ext cx="7181613" cy="685799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4153365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8" name="Rectangle 47">
            <a:extLst>
              <a:ext uri="{FF2B5EF4-FFF2-40B4-BE49-F238E27FC236}">
                <a16:creationId xmlns:a16="http://schemas.microsoft.com/office/drawing/2014/main" id="{53F29798-D584-4792-9B62-3F5F5C36D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D7F9CE-E6E4-4B95-8EC5-B095433CE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4805"/>
            <a:ext cx="10642600" cy="83119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JF di </a:t>
            </a:r>
            <a:r>
              <a:rPr lang="en-US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lingkungan</a:t>
            </a: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Kementerian </a:t>
            </a:r>
            <a:r>
              <a:rPr lang="en-US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Perdagangan</a:t>
            </a: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(1)</a:t>
            </a:r>
          </a:p>
        </p:txBody>
      </p:sp>
      <p:graphicFrame>
        <p:nvGraphicFramePr>
          <p:cNvPr id="16" name="Content Placeholder 12">
            <a:extLst>
              <a:ext uri="{FF2B5EF4-FFF2-40B4-BE49-F238E27FC236}">
                <a16:creationId xmlns:a16="http://schemas.microsoft.com/office/drawing/2014/main" id="{CAAEA3B2-DDCE-4D14-AFCE-478D63AF9A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5498541"/>
              </p:ext>
            </p:extLst>
          </p:nvPr>
        </p:nvGraphicFramePr>
        <p:xfrm>
          <a:off x="447852" y="1200805"/>
          <a:ext cx="11293248" cy="536929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785731">
                  <a:extLst>
                    <a:ext uri="{9D8B030D-6E8A-4147-A177-3AD203B41FA5}">
                      <a16:colId xmlns:a16="http://schemas.microsoft.com/office/drawing/2014/main" val="1456340892"/>
                    </a:ext>
                  </a:extLst>
                </a:gridCol>
                <a:gridCol w="1899430">
                  <a:extLst>
                    <a:ext uri="{9D8B030D-6E8A-4147-A177-3AD203B41FA5}">
                      <a16:colId xmlns:a16="http://schemas.microsoft.com/office/drawing/2014/main" val="418846073"/>
                    </a:ext>
                  </a:extLst>
                </a:gridCol>
                <a:gridCol w="2569782">
                  <a:extLst>
                    <a:ext uri="{9D8B030D-6E8A-4147-A177-3AD203B41FA5}">
                      <a16:colId xmlns:a16="http://schemas.microsoft.com/office/drawing/2014/main" val="4000839638"/>
                    </a:ext>
                  </a:extLst>
                </a:gridCol>
                <a:gridCol w="2568279">
                  <a:extLst>
                    <a:ext uri="{9D8B030D-6E8A-4147-A177-3AD203B41FA5}">
                      <a16:colId xmlns:a16="http://schemas.microsoft.com/office/drawing/2014/main" val="1674340071"/>
                    </a:ext>
                  </a:extLst>
                </a:gridCol>
                <a:gridCol w="1572703">
                  <a:extLst>
                    <a:ext uri="{9D8B030D-6E8A-4147-A177-3AD203B41FA5}">
                      <a16:colId xmlns:a16="http://schemas.microsoft.com/office/drawing/2014/main" val="723643295"/>
                    </a:ext>
                  </a:extLst>
                </a:gridCol>
                <a:gridCol w="1897323">
                  <a:extLst>
                    <a:ext uri="{9D8B030D-6E8A-4147-A177-3AD203B41FA5}">
                      <a16:colId xmlns:a16="http://schemas.microsoft.com/office/drawing/2014/main" val="2794091485"/>
                    </a:ext>
                  </a:extLst>
                </a:gridCol>
              </a:tblGrid>
              <a:tr h="42921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610485" algn="l"/>
                        </a:tabLst>
                      </a:pPr>
                      <a:r>
                        <a:rPr lang="en-US" sz="1600" b="0" cap="none" spc="0"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lang="en-ID" sz="1600" b="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748" marR="95748" marT="85275" marB="95748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610485" algn="l"/>
                        </a:tabLst>
                      </a:pPr>
                      <a:r>
                        <a:rPr lang="en-US" sz="1600" b="0" cap="none" spc="0">
                          <a:solidFill>
                            <a:schemeClr val="tx1"/>
                          </a:solidFill>
                          <a:effectLst/>
                        </a:rPr>
                        <a:t>Nama Jabatan</a:t>
                      </a:r>
                      <a:endParaRPr lang="en-ID" sz="1600" b="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748" marR="95748" marT="85275" marB="95748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610485" algn="l"/>
                        </a:tabLst>
                      </a:pPr>
                      <a:r>
                        <a:rPr lang="en-US" sz="1600" b="0" cap="none" spc="0" dirty="0" err="1">
                          <a:solidFill>
                            <a:schemeClr val="tx1"/>
                          </a:solidFill>
                          <a:effectLst/>
                        </a:rPr>
                        <a:t>Keterangan</a:t>
                      </a:r>
                      <a:endParaRPr lang="en-ID" sz="1600" b="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748" marR="95748" marT="85275" marB="95748" anchor="ctr"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0871120"/>
                  </a:ext>
                </a:extLst>
              </a:tr>
              <a:tr h="366737">
                <a:tc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610485" algn="l"/>
                        </a:tabLst>
                      </a:pPr>
                      <a:r>
                        <a:rPr lang="en-US" sz="1600" cap="none" spc="0">
                          <a:solidFill>
                            <a:schemeClr val="tx1"/>
                          </a:solidFill>
                          <a:effectLst/>
                        </a:rPr>
                        <a:t>PermenPANRB</a:t>
                      </a:r>
                      <a:endParaRPr lang="en-ID" sz="16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3" marR="29066" marT="85275" marB="6383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610485" algn="l"/>
                        </a:tabLst>
                      </a:pPr>
                      <a:r>
                        <a:rPr lang="en-US" sz="1600" cap="none" spc="0">
                          <a:solidFill>
                            <a:schemeClr val="tx1"/>
                          </a:solidFill>
                          <a:effectLst/>
                        </a:rPr>
                        <a:t>Petunjuk Teknis</a:t>
                      </a:r>
                      <a:endParaRPr lang="en-ID" sz="16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3" marR="29066" marT="85275" marB="63832"/>
                </a:tc>
                <a:tc>
                  <a:txBody>
                    <a:bodyPr/>
                    <a:lstStyle/>
                    <a:p>
                      <a:r>
                        <a:rPr lang="en-US" sz="1600" cap="none" spc="0">
                          <a:solidFill>
                            <a:schemeClr val="tx1"/>
                          </a:solidFill>
                        </a:rPr>
                        <a:t>Unit Pembina</a:t>
                      </a:r>
                      <a:endParaRPr lang="en-ID" sz="1600" cap="none" spc="0">
                        <a:solidFill>
                          <a:schemeClr val="tx1"/>
                        </a:solidFill>
                      </a:endParaRPr>
                    </a:p>
                  </a:txBody>
                  <a:tcPr marL="40693" marR="29066" marT="85275" marB="6383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610485" algn="l"/>
                        </a:tabLst>
                      </a:pPr>
                      <a:r>
                        <a:rPr lang="en-US" sz="1600" cap="none" spc="0">
                          <a:solidFill>
                            <a:schemeClr val="tx1"/>
                          </a:solidFill>
                          <a:effectLst/>
                        </a:rPr>
                        <a:t>Kedudukan</a:t>
                      </a:r>
                      <a:endParaRPr lang="en-ID" sz="16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3" marR="29066" marT="85275" marB="63832"/>
                </a:tc>
                <a:extLst>
                  <a:ext uri="{0D108BD9-81ED-4DB2-BD59-A6C34878D82A}">
                    <a16:rowId xmlns:a16="http://schemas.microsoft.com/office/drawing/2014/main" val="1128140302"/>
                  </a:ext>
                </a:extLst>
              </a:tr>
              <a:tr h="5628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610485" algn="l"/>
                        </a:tabLst>
                      </a:pPr>
                      <a:r>
                        <a:rPr lang="en-US" sz="1600" b="1" cap="none" spc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ID" sz="16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3" marR="29066" marT="85275" marB="6383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610485" algn="l"/>
                        </a:tabLst>
                      </a:pPr>
                      <a:r>
                        <a:rPr lang="en-US" sz="1600" cap="none" spc="0" err="1">
                          <a:solidFill>
                            <a:schemeClr val="tx1"/>
                          </a:solidFill>
                          <a:effectLst/>
                        </a:rPr>
                        <a:t>Penera</a:t>
                      </a:r>
                      <a:endParaRPr lang="en-ID" sz="16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3" marR="29066" marT="85275" marB="6383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610485" algn="l"/>
                        </a:tabLst>
                      </a:pPr>
                      <a:r>
                        <a:rPr lang="en-US" sz="1600" cap="none" spc="0" dirty="0" err="1">
                          <a:solidFill>
                            <a:schemeClr val="tx1"/>
                          </a:solidFill>
                          <a:effectLst/>
                        </a:rPr>
                        <a:t>PermenPANRB</a:t>
                      </a:r>
                      <a:r>
                        <a:rPr lang="en-US" sz="1600" cap="none" spc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cap="none" spc="0" dirty="0" err="1">
                          <a:solidFill>
                            <a:schemeClr val="tx1"/>
                          </a:solidFill>
                          <a:effectLst/>
                        </a:rPr>
                        <a:t>Nomor</a:t>
                      </a:r>
                      <a:r>
                        <a:rPr lang="en-US" sz="1600" cap="none" spc="0" dirty="0">
                          <a:solidFill>
                            <a:schemeClr val="tx1"/>
                          </a:solidFill>
                          <a:effectLst/>
                        </a:rPr>
                        <a:t> 32 </a:t>
                      </a:r>
                      <a:r>
                        <a:rPr lang="en-US" sz="1600" cap="none" spc="0" dirty="0" err="1">
                          <a:solidFill>
                            <a:schemeClr val="tx1"/>
                          </a:solidFill>
                          <a:effectLst/>
                        </a:rPr>
                        <a:t>tahun</a:t>
                      </a:r>
                      <a:r>
                        <a:rPr lang="en-US" sz="1600" cap="none" spc="0" dirty="0">
                          <a:solidFill>
                            <a:schemeClr val="tx1"/>
                          </a:solidFill>
                          <a:effectLst/>
                        </a:rPr>
                        <a:t> 2014</a:t>
                      </a:r>
                      <a:endParaRPr lang="en-ID" sz="16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3" marR="29066" marT="85275" marB="6383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610485" algn="l"/>
                        </a:tabLst>
                      </a:pPr>
                      <a:r>
                        <a:rPr lang="en-US" sz="1600" cap="none" spc="0">
                          <a:solidFill>
                            <a:schemeClr val="tx1"/>
                          </a:solidFill>
                          <a:effectLst/>
                        </a:rPr>
                        <a:t>Permendag No 83 Tahun 2019</a:t>
                      </a:r>
                      <a:endParaRPr lang="en-ID" sz="16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3" marR="29066" marT="85275" marB="63832"/>
                </a:tc>
                <a:tc>
                  <a:txBody>
                    <a:bodyPr/>
                    <a:lstStyle/>
                    <a:p>
                      <a:r>
                        <a:rPr lang="en-US" sz="1600" cap="none" spc="0">
                          <a:solidFill>
                            <a:schemeClr val="tx1"/>
                          </a:solidFill>
                        </a:rPr>
                        <a:t>Dit. Metrologi</a:t>
                      </a:r>
                      <a:endParaRPr lang="en-ID" sz="1600" cap="none" spc="0">
                        <a:solidFill>
                          <a:schemeClr val="tx1"/>
                        </a:solidFill>
                      </a:endParaRPr>
                    </a:p>
                  </a:txBody>
                  <a:tcPr marL="40693" marR="29066" marT="85275" marB="6383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610485" algn="l"/>
                        </a:tabLst>
                      </a:pPr>
                      <a:r>
                        <a:rPr lang="en-US" sz="1600" cap="none" spc="0">
                          <a:solidFill>
                            <a:schemeClr val="tx1"/>
                          </a:solidFill>
                          <a:effectLst/>
                        </a:rPr>
                        <a:t>Kemendag, Pemda</a:t>
                      </a:r>
                      <a:endParaRPr lang="en-ID" sz="16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3" marR="29066" marT="85275" marB="63832"/>
                </a:tc>
                <a:extLst>
                  <a:ext uri="{0D108BD9-81ED-4DB2-BD59-A6C34878D82A}">
                    <a16:rowId xmlns:a16="http://schemas.microsoft.com/office/drawing/2014/main" val="7878385"/>
                  </a:ext>
                </a:extLst>
              </a:tr>
              <a:tr h="5628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610485" algn="l"/>
                        </a:tabLst>
                      </a:pPr>
                      <a:r>
                        <a:rPr lang="en-US" sz="1600" b="1" cap="none" spc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ID" sz="16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3" marR="29066" marT="85275" marB="6383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610485" algn="l"/>
                        </a:tabLst>
                      </a:pPr>
                      <a:r>
                        <a:rPr lang="en-US" sz="1600" cap="none" spc="0">
                          <a:solidFill>
                            <a:schemeClr val="tx1"/>
                          </a:solidFill>
                          <a:effectLst/>
                        </a:rPr>
                        <a:t>Pengamat Tera</a:t>
                      </a:r>
                      <a:endParaRPr lang="en-ID" sz="16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3" marR="29066" marT="85275" marB="638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2610485" algn="l"/>
                        </a:tabLst>
                        <a:defRPr/>
                      </a:pPr>
                      <a:r>
                        <a:rPr lang="en-US" sz="1600" cap="none" spc="0" dirty="0" err="1">
                          <a:solidFill>
                            <a:schemeClr val="tx1"/>
                          </a:solidFill>
                          <a:effectLst/>
                        </a:rPr>
                        <a:t>PermenPANRB</a:t>
                      </a:r>
                      <a:r>
                        <a:rPr lang="en-US" sz="1600" cap="none" spc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cap="none" spc="0" dirty="0" err="1">
                          <a:solidFill>
                            <a:schemeClr val="tx1"/>
                          </a:solidFill>
                          <a:effectLst/>
                        </a:rPr>
                        <a:t>Nomor</a:t>
                      </a:r>
                      <a:r>
                        <a:rPr lang="en-US" sz="1600" cap="none" spc="0" dirty="0">
                          <a:solidFill>
                            <a:schemeClr val="tx1"/>
                          </a:solidFill>
                          <a:effectLst/>
                        </a:rPr>
                        <a:t> 33 </a:t>
                      </a:r>
                      <a:r>
                        <a:rPr lang="en-US" sz="1600" cap="none" spc="0" dirty="0" err="1">
                          <a:solidFill>
                            <a:schemeClr val="tx1"/>
                          </a:solidFill>
                          <a:effectLst/>
                        </a:rPr>
                        <a:t>tahun</a:t>
                      </a:r>
                      <a:r>
                        <a:rPr lang="en-US" sz="1600" cap="none" spc="0" dirty="0">
                          <a:solidFill>
                            <a:schemeClr val="tx1"/>
                          </a:solidFill>
                          <a:effectLst/>
                        </a:rPr>
                        <a:t> 2014</a:t>
                      </a:r>
                      <a:endParaRPr lang="en-ID" sz="16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3" marR="29066" marT="85275" marB="638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2610485" algn="l"/>
                        </a:tabLst>
                        <a:defRPr/>
                      </a:pPr>
                      <a:r>
                        <a:rPr lang="en-US" sz="1600" cap="none" spc="0">
                          <a:solidFill>
                            <a:schemeClr val="tx1"/>
                          </a:solidFill>
                          <a:effectLst/>
                        </a:rPr>
                        <a:t>Permendag No 83 Tahun 2019</a:t>
                      </a:r>
                      <a:endParaRPr lang="en-ID" sz="16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3" marR="29066" marT="85275" marB="638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cap="none" spc="0">
                          <a:solidFill>
                            <a:schemeClr val="tx1"/>
                          </a:solidFill>
                        </a:rPr>
                        <a:t>Dit. Metrologi</a:t>
                      </a:r>
                      <a:endParaRPr lang="en-ID" sz="1600" cap="none" spc="0">
                        <a:solidFill>
                          <a:schemeClr val="tx1"/>
                        </a:solidFill>
                      </a:endParaRPr>
                    </a:p>
                    <a:p>
                      <a:endParaRPr lang="en-ID" sz="1600" cap="none" spc="0">
                        <a:solidFill>
                          <a:schemeClr val="tx1"/>
                        </a:solidFill>
                      </a:endParaRPr>
                    </a:p>
                  </a:txBody>
                  <a:tcPr marL="40693" marR="29066" marT="85275" marB="638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2610485" algn="l"/>
                        </a:tabLst>
                        <a:defRPr/>
                      </a:pPr>
                      <a:r>
                        <a:rPr lang="en-US" sz="1600" cap="none" spc="0">
                          <a:solidFill>
                            <a:schemeClr val="tx1"/>
                          </a:solidFill>
                          <a:effectLst/>
                        </a:rPr>
                        <a:t>Kemendag, Pemda</a:t>
                      </a:r>
                      <a:endParaRPr lang="en-ID" sz="16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3" marR="29066" marT="85275" marB="63832"/>
                </a:tc>
                <a:extLst>
                  <a:ext uri="{0D108BD9-81ED-4DB2-BD59-A6C34878D82A}">
                    <a16:rowId xmlns:a16="http://schemas.microsoft.com/office/drawing/2014/main" val="2284059692"/>
                  </a:ext>
                </a:extLst>
              </a:tr>
              <a:tr h="524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610485" algn="l"/>
                        </a:tabLst>
                      </a:pPr>
                      <a:r>
                        <a:rPr lang="en-US" sz="1600" b="1" cap="none" spc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ID" sz="16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3" marR="29066" marT="85275" marB="63832"/>
                </a:tc>
                <a:tc>
                  <a:txBody>
                    <a:bodyPr/>
                    <a:lstStyle/>
                    <a:p>
                      <a:r>
                        <a:rPr lang="en-US" sz="1600" cap="none" spc="0" dirty="0" err="1">
                          <a:solidFill>
                            <a:schemeClr val="tx1"/>
                          </a:solidFill>
                        </a:rPr>
                        <a:t>Pranata</a:t>
                      </a:r>
                      <a:r>
                        <a:rPr lang="en-US" sz="1600" cap="none" spc="0" dirty="0">
                          <a:solidFill>
                            <a:schemeClr val="tx1"/>
                          </a:solidFill>
                        </a:rPr>
                        <a:t> Lab </a:t>
                      </a:r>
                      <a:r>
                        <a:rPr lang="en-US" sz="1600" cap="none" spc="0" dirty="0" err="1">
                          <a:solidFill>
                            <a:schemeClr val="tx1"/>
                          </a:solidFill>
                        </a:rPr>
                        <a:t>Kemetrologian</a:t>
                      </a:r>
                      <a:endParaRPr lang="en-ID" sz="16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40693" marR="29066" marT="85275" marB="638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cap="none" spc="0">
                          <a:solidFill>
                            <a:schemeClr val="tx1"/>
                          </a:solidFill>
                          <a:effectLst/>
                        </a:rPr>
                        <a:t>PermenPANRB Nomor 34 tahun 2014</a:t>
                      </a:r>
                      <a:endParaRPr lang="en-ID" sz="16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3" marR="29066" marT="85275" marB="638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2610485" algn="l"/>
                        </a:tabLst>
                        <a:defRPr/>
                      </a:pPr>
                      <a:r>
                        <a:rPr lang="en-US" sz="1600" cap="none" spc="0">
                          <a:solidFill>
                            <a:schemeClr val="tx1"/>
                          </a:solidFill>
                          <a:effectLst/>
                        </a:rPr>
                        <a:t>Permendag No 83 Tahun 2019</a:t>
                      </a:r>
                      <a:endParaRPr lang="en-ID" sz="16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3" marR="29066" marT="85275" marB="638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cap="none" spc="0">
                          <a:solidFill>
                            <a:schemeClr val="tx1"/>
                          </a:solidFill>
                        </a:rPr>
                        <a:t>Dit. Metrologi</a:t>
                      </a:r>
                      <a:endParaRPr lang="en-ID" sz="1600" cap="none" spc="0">
                        <a:solidFill>
                          <a:schemeClr val="tx1"/>
                        </a:solidFill>
                      </a:endParaRPr>
                    </a:p>
                    <a:p>
                      <a:endParaRPr lang="en-ID" sz="1600" cap="none" spc="0">
                        <a:solidFill>
                          <a:schemeClr val="tx1"/>
                        </a:solidFill>
                      </a:endParaRPr>
                    </a:p>
                  </a:txBody>
                  <a:tcPr marL="40693" marR="29066" marT="85275" marB="638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2610485" algn="l"/>
                        </a:tabLst>
                        <a:defRPr/>
                      </a:pPr>
                      <a:r>
                        <a:rPr lang="en-US" sz="1600" cap="none" spc="0">
                          <a:solidFill>
                            <a:schemeClr val="tx1"/>
                          </a:solidFill>
                          <a:effectLst/>
                        </a:rPr>
                        <a:t>Kemendag, Pemda</a:t>
                      </a:r>
                      <a:endParaRPr lang="en-ID" sz="16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3" marR="29066" marT="85275" marB="63832"/>
                </a:tc>
                <a:extLst>
                  <a:ext uri="{0D108BD9-81ED-4DB2-BD59-A6C34878D82A}">
                    <a16:rowId xmlns:a16="http://schemas.microsoft.com/office/drawing/2014/main" val="601114004"/>
                  </a:ext>
                </a:extLst>
              </a:tr>
              <a:tr h="6824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610485" algn="l"/>
                        </a:tabLst>
                      </a:pPr>
                      <a:r>
                        <a:rPr lang="en-US" sz="1600" b="1" cap="none" spc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ID" sz="16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3" marR="29066" marT="85275" marB="6383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610485" algn="l"/>
                        </a:tabLst>
                      </a:pPr>
                      <a:r>
                        <a:rPr lang="en-US" sz="1600" cap="none" spc="0" dirty="0" err="1">
                          <a:solidFill>
                            <a:schemeClr val="tx1"/>
                          </a:solidFill>
                          <a:effectLst/>
                        </a:rPr>
                        <a:t>Pengawas</a:t>
                      </a:r>
                      <a:r>
                        <a:rPr lang="en-US" sz="1600" cap="none" spc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cap="none" spc="0" dirty="0" err="1">
                          <a:solidFill>
                            <a:schemeClr val="tx1"/>
                          </a:solidFill>
                          <a:effectLst/>
                        </a:rPr>
                        <a:t>Kemetrologian</a:t>
                      </a:r>
                      <a:endParaRPr lang="en-ID" sz="16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3" marR="29066" marT="85275" marB="638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2610485" algn="l"/>
                        </a:tabLst>
                        <a:defRPr/>
                      </a:pPr>
                      <a:r>
                        <a:rPr lang="en-US" sz="1600" cap="none" spc="0">
                          <a:solidFill>
                            <a:schemeClr val="tx1"/>
                          </a:solidFill>
                          <a:effectLst/>
                        </a:rPr>
                        <a:t>PermenPANRB Nomor 35 tahun 2014</a:t>
                      </a:r>
                      <a:endParaRPr lang="en-ID" sz="16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3" marR="29066" marT="85275" marB="638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2610485" algn="l"/>
                        </a:tabLst>
                        <a:defRPr/>
                      </a:pPr>
                      <a:r>
                        <a:rPr lang="en-US" sz="1600" cap="none" spc="0">
                          <a:solidFill>
                            <a:schemeClr val="tx1"/>
                          </a:solidFill>
                          <a:effectLst/>
                        </a:rPr>
                        <a:t>Permendag No 83 Tahun 2019</a:t>
                      </a:r>
                      <a:endParaRPr lang="en-ID" sz="16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3" marR="29066" marT="85275" marB="638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cap="none" spc="0">
                          <a:solidFill>
                            <a:schemeClr val="tx1"/>
                          </a:solidFill>
                        </a:rPr>
                        <a:t>Dit. Metrologi</a:t>
                      </a:r>
                      <a:endParaRPr lang="en-ID" sz="1600" cap="none" spc="0">
                        <a:solidFill>
                          <a:schemeClr val="tx1"/>
                        </a:solidFill>
                      </a:endParaRPr>
                    </a:p>
                    <a:p>
                      <a:endParaRPr lang="en-ID" sz="1600" cap="none" spc="0">
                        <a:solidFill>
                          <a:schemeClr val="tx1"/>
                        </a:solidFill>
                      </a:endParaRPr>
                    </a:p>
                  </a:txBody>
                  <a:tcPr marL="40693" marR="29066" marT="85275" marB="638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2610485" algn="l"/>
                        </a:tabLst>
                        <a:defRPr/>
                      </a:pPr>
                      <a:r>
                        <a:rPr lang="en-US" sz="1600" cap="none" spc="0">
                          <a:solidFill>
                            <a:schemeClr val="tx1"/>
                          </a:solidFill>
                          <a:effectLst/>
                        </a:rPr>
                        <a:t>Kemendag, Pemda</a:t>
                      </a:r>
                      <a:endParaRPr lang="en-ID" sz="1600" cap="none" spc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610485" algn="l"/>
                        </a:tabLst>
                      </a:pPr>
                      <a:endParaRPr lang="en-ID" sz="16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3" marR="29066" marT="85275" marB="63832"/>
                </a:tc>
                <a:extLst>
                  <a:ext uri="{0D108BD9-81ED-4DB2-BD59-A6C34878D82A}">
                    <a16:rowId xmlns:a16="http://schemas.microsoft.com/office/drawing/2014/main" val="4079896574"/>
                  </a:ext>
                </a:extLst>
              </a:tr>
              <a:tr h="5628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610485" algn="l"/>
                        </a:tabLst>
                      </a:pPr>
                      <a:r>
                        <a:rPr lang="en-US" sz="1600" b="1" cap="none" spc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ID" sz="16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3" marR="29066" marT="85275" marB="6383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610485" algn="l"/>
                        </a:tabLst>
                      </a:pPr>
                      <a:r>
                        <a:rPr lang="en-US" sz="1600" cap="none" spc="0">
                          <a:solidFill>
                            <a:schemeClr val="tx1"/>
                          </a:solidFill>
                          <a:effectLst/>
                        </a:rPr>
                        <a:t>Penguji Mutu Barang</a:t>
                      </a:r>
                      <a:endParaRPr lang="en-ID" sz="16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3" marR="29066" marT="85275" marB="638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2610485" algn="l"/>
                        </a:tabLst>
                        <a:defRPr/>
                      </a:pPr>
                      <a:r>
                        <a:rPr lang="en-US" sz="1600" cap="none" spc="0">
                          <a:solidFill>
                            <a:schemeClr val="tx1"/>
                          </a:solidFill>
                          <a:effectLst/>
                        </a:rPr>
                        <a:t>PermenPANRB Nomor 37 tahun 2014</a:t>
                      </a:r>
                      <a:endParaRPr lang="en-ID" sz="16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3" marR="29066" marT="85275" marB="638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2610485" algn="l"/>
                        </a:tabLst>
                        <a:defRPr/>
                      </a:pPr>
                      <a:r>
                        <a:rPr lang="en-US" sz="1600" cap="none" spc="0">
                          <a:solidFill>
                            <a:schemeClr val="tx1"/>
                          </a:solidFill>
                          <a:effectLst/>
                        </a:rPr>
                        <a:t>Permendag No 83 Tahun 2019</a:t>
                      </a:r>
                      <a:endParaRPr lang="en-ID" sz="16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3" marR="29066" marT="85275" marB="63832"/>
                </a:tc>
                <a:tc>
                  <a:txBody>
                    <a:bodyPr/>
                    <a:lstStyle/>
                    <a:p>
                      <a:r>
                        <a:rPr lang="en-US" sz="1600" cap="none" spc="0">
                          <a:solidFill>
                            <a:schemeClr val="tx1"/>
                          </a:solidFill>
                        </a:rPr>
                        <a:t>Dit. Standalitu</a:t>
                      </a:r>
                      <a:endParaRPr lang="en-ID" sz="1600" cap="none" spc="0">
                        <a:solidFill>
                          <a:schemeClr val="tx1"/>
                        </a:solidFill>
                      </a:endParaRPr>
                    </a:p>
                  </a:txBody>
                  <a:tcPr marL="40693" marR="29066" marT="85275" marB="6383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2610485" algn="l"/>
                        </a:tabLst>
                        <a:defRPr/>
                      </a:pPr>
                      <a:r>
                        <a:rPr lang="en-US" sz="1600" cap="none" spc="0">
                          <a:solidFill>
                            <a:schemeClr val="tx1"/>
                          </a:solidFill>
                          <a:effectLst/>
                        </a:rPr>
                        <a:t>Kemendag, Kemenperind, Pemda</a:t>
                      </a:r>
                      <a:endParaRPr lang="en-ID" sz="16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3" marR="29066" marT="85275" marB="63832"/>
                </a:tc>
                <a:extLst>
                  <a:ext uri="{0D108BD9-81ED-4DB2-BD59-A6C34878D82A}">
                    <a16:rowId xmlns:a16="http://schemas.microsoft.com/office/drawing/2014/main" val="2498705426"/>
                  </a:ext>
                </a:extLst>
              </a:tr>
              <a:tr h="759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610485" algn="l"/>
                        </a:tabLst>
                      </a:pPr>
                      <a:r>
                        <a:rPr lang="en-US" sz="1600" b="1" cap="none" spc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ID" sz="16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3" marR="29066" marT="85275" marB="6383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610485" algn="l"/>
                        </a:tabLst>
                      </a:pPr>
                      <a:r>
                        <a:rPr lang="en-US" sz="1600" cap="none" spc="0" dirty="0" err="1">
                          <a:solidFill>
                            <a:schemeClr val="tx1"/>
                          </a:solidFill>
                          <a:effectLst/>
                        </a:rPr>
                        <a:t>Analis</a:t>
                      </a:r>
                      <a:r>
                        <a:rPr lang="en-US" sz="1600" cap="none" spc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cap="none" spc="0" dirty="0" err="1">
                          <a:solidFill>
                            <a:schemeClr val="tx1"/>
                          </a:solidFill>
                          <a:effectLst/>
                        </a:rPr>
                        <a:t>Investigasi</a:t>
                      </a:r>
                      <a:r>
                        <a:rPr lang="en-US" sz="1600" cap="none" spc="0" dirty="0">
                          <a:solidFill>
                            <a:schemeClr val="tx1"/>
                          </a:solidFill>
                          <a:effectLst/>
                        </a:rPr>
                        <a:t> dan </a:t>
                      </a:r>
                      <a:r>
                        <a:rPr lang="en-US" sz="1600" cap="none" spc="0" dirty="0" err="1">
                          <a:solidFill>
                            <a:schemeClr val="tx1"/>
                          </a:solidFill>
                          <a:effectLst/>
                        </a:rPr>
                        <a:t>Pengamanan</a:t>
                      </a:r>
                      <a:r>
                        <a:rPr lang="en-US" sz="1600" cap="none" spc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cap="none" spc="0" dirty="0" err="1">
                          <a:solidFill>
                            <a:schemeClr val="tx1"/>
                          </a:solidFill>
                          <a:effectLst/>
                        </a:rPr>
                        <a:t>Perdagangan</a:t>
                      </a:r>
                      <a:endParaRPr lang="en-ID" sz="16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3" marR="29066" marT="85275" marB="6383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610485" algn="l"/>
                        </a:tabLst>
                      </a:pPr>
                      <a:r>
                        <a:rPr lang="en-US" sz="1600" cap="none" spc="0">
                          <a:solidFill>
                            <a:schemeClr val="tx1"/>
                          </a:solidFill>
                          <a:effectLst/>
                        </a:rPr>
                        <a:t>PermenPANRB Nomor 67 Tahun 2020</a:t>
                      </a:r>
                      <a:endParaRPr lang="en-ID" sz="16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3" marR="29066" marT="85275" marB="6383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610485" algn="l"/>
                        </a:tabLst>
                      </a:pPr>
                      <a:r>
                        <a:rPr lang="en-US" sz="1600" cap="none" spc="0">
                          <a:solidFill>
                            <a:schemeClr val="tx1"/>
                          </a:solidFill>
                          <a:effectLst/>
                        </a:rPr>
                        <a:t>Permendag No 21 Tahun 2020 (masih berdasarkan PermenPANRB lama)</a:t>
                      </a:r>
                      <a:endParaRPr lang="en-ID" sz="16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3" marR="29066" marT="85275" marB="63832"/>
                </a:tc>
                <a:tc>
                  <a:txBody>
                    <a:bodyPr/>
                    <a:lstStyle/>
                    <a:p>
                      <a:r>
                        <a:rPr lang="en-US" sz="1600" cap="none" spc="0">
                          <a:solidFill>
                            <a:schemeClr val="tx1"/>
                          </a:solidFill>
                        </a:rPr>
                        <a:t>Dit. Pengamanan Perdagangan </a:t>
                      </a:r>
                      <a:endParaRPr lang="en-ID" sz="1600" cap="none" spc="0">
                        <a:solidFill>
                          <a:schemeClr val="tx1"/>
                        </a:solidFill>
                      </a:endParaRPr>
                    </a:p>
                  </a:txBody>
                  <a:tcPr marL="40693" marR="29066" marT="85275" marB="6383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610485" algn="l"/>
                        </a:tabLst>
                      </a:pPr>
                      <a:r>
                        <a:rPr lang="en-US" sz="1600" cap="none" spc="0" dirty="0" err="1">
                          <a:solidFill>
                            <a:schemeClr val="tx1"/>
                          </a:solidFill>
                          <a:effectLst/>
                        </a:rPr>
                        <a:t>Kemendag</a:t>
                      </a:r>
                      <a:r>
                        <a:rPr lang="en-US" sz="1600" cap="none" spc="0" dirty="0">
                          <a:solidFill>
                            <a:schemeClr val="tx1"/>
                          </a:solidFill>
                          <a:effectLst/>
                        </a:rPr>
                        <a:t>, KADI, KPPI, </a:t>
                      </a:r>
                      <a:r>
                        <a:rPr lang="en-US" sz="1600" cap="none" spc="0" dirty="0" err="1">
                          <a:solidFill>
                            <a:schemeClr val="tx1"/>
                          </a:solidFill>
                          <a:effectLst/>
                        </a:rPr>
                        <a:t>Perwalkilan</a:t>
                      </a:r>
                      <a:r>
                        <a:rPr lang="en-US" sz="1600" cap="none" spc="0" dirty="0">
                          <a:solidFill>
                            <a:schemeClr val="tx1"/>
                          </a:solidFill>
                          <a:effectLst/>
                        </a:rPr>
                        <a:t> LN</a:t>
                      </a:r>
                      <a:endParaRPr lang="en-ID" sz="16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93" marR="29066" marT="85275" marB="63832"/>
                </a:tc>
                <a:extLst>
                  <a:ext uri="{0D108BD9-81ED-4DB2-BD59-A6C34878D82A}">
                    <a16:rowId xmlns:a16="http://schemas.microsoft.com/office/drawing/2014/main" val="24405804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4911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53F29798-D584-4792-9B62-3F5F5C36D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D7F9CE-E6E4-4B95-8EC5-B095433CE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4806"/>
            <a:ext cx="10515600" cy="78686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JF di </a:t>
            </a:r>
            <a:r>
              <a:rPr lang="en-US" sz="4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lingkungan</a:t>
            </a:r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Kementerian </a:t>
            </a:r>
            <a:r>
              <a:rPr lang="en-US" sz="4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Perdagangan</a:t>
            </a:r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(2) </a:t>
            </a:r>
          </a:p>
        </p:txBody>
      </p:sp>
      <p:graphicFrame>
        <p:nvGraphicFramePr>
          <p:cNvPr id="16" name="Content Placeholder 12">
            <a:extLst>
              <a:ext uri="{FF2B5EF4-FFF2-40B4-BE49-F238E27FC236}">
                <a16:creationId xmlns:a16="http://schemas.microsoft.com/office/drawing/2014/main" id="{CAAEA3B2-DDCE-4D14-AFCE-478D63AF9A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1807024"/>
              </p:ext>
            </p:extLst>
          </p:nvPr>
        </p:nvGraphicFramePr>
        <p:xfrm>
          <a:off x="420913" y="1364343"/>
          <a:ext cx="11190514" cy="4745963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741001">
                  <a:extLst>
                    <a:ext uri="{9D8B030D-6E8A-4147-A177-3AD203B41FA5}">
                      <a16:colId xmlns:a16="http://schemas.microsoft.com/office/drawing/2014/main" val="1456340892"/>
                    </a:ext>
                  </a:extLst>
                </a:gridCol>
                <a:gridCol w="2580074">
                  <a:extLst>
                    <a:ext uri="{9D8B030D-6E8A-4147-A177-3AD203B41FA5}">
                      <a16:colId xmlns:a16="http://schemas.microsoft.com/office/drawing/2014/main" val="418846073"/>
                    </a:ext>
                  </a:extLst>
                </a:gridCol>
                <a:gridCol w="1987339">
                  <a:extLst>
                    <a:ext uri="{9D8B030D-6E8A-4147-A177-3AD203B41FA5}">
                      <a16:colId xmlns:a16="http://schemas.microsoft.com/office/drawing/2014/main" val="4000839638"/>
                    </a:ext>
                  </a:extLst>
                </a:gridCol>
                <a:gridCol w="2112458">
                  <a:extLst>
                    <a:ext uri="{9D8B030D-6E8A-4147-A177-3AD203B41FA5}">
                      <a16:colId xmlns:a16="http://schemas.microsoft.com/office/drawing/2014/main" val="723643295"/>
                    </a:ext>
                  </a:extLst>
                </a:gridCol>
                <a:gridCol w="1613336">
                  <a:extLst>
                    <a:ext uri="{9D8B030D-6E8A-4147-A177-3AD203B41FA5}">
                      <a16:colId xmlns:a16="http://schemas.microsoft.com/office/drawing/2014/main" val="2444449002"/>
                    </a:ext>
                  </a:extLst>
                </a:gridCol>
                <a:gridCol w="2156306">
                  <a:extLst>
                    <a:ext uri="{9D8B030D-6E8A-4147-A177-3AD203B41FA5}">
                      <a16:colId xmlns:a16="http://schemas.microsoft.com/office/drawing/2014/main" val="2794091485"/>
                    </a:ext>
                  </a:extLst>
                </a:gridCol>
              </a:tblGrid>
              <a:tr h="56202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610485" algn="l"/>
                        </a:tabLst>
                      </a:pPr>
                      <a:r>
                        <a:rPr lang="en-US" sz="1600" b="1" cap="none" spc="0"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lang="en-ID" sz="16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0" marR="44736" marT="89470" marB="8947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610485" algn="l"/>
                        </a:tabLst>
                      </a:pPr>
                      <a:r>
                        <a:rPr lang="en-US" sz="1600" b="1" cap="none" spc="0">
                          <a:solidFill>
                            <a:schemeClr val="tx1"/>
                          </a:solidFill>
                          <a:effectLst/>
                        </a:rPr>
                        <a:t>Nama Jabatan</a:t>
                      </a:r>
                      <a:endParaRPr lang="en-ID" sz="16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0" marR="44736" marT="89470" marB="8947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610485" algn="l"/>
                        </a:tabLst>
                      </a:pPr>
                      <a:r>
                        <a:rPr lang="en-US" sz="160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Keterangan</a:t>
                      </a:r>
                      <a:endParaRPr lang="en-ID" sz="1600" b="1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0" marR="44736" marT="89470" marB="89470" anchor="ctr"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0871120"/>
                  </a:ext>
                </a:extLst>
              </a:tr>
              <a:tr h="433099">
                <a:tc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610485" algn="l"/>
                        </a:tabLst>
                      </a:pPr>
                      <a:r>
                        <a:rPr lang="en-US" sz="1600" cap="none" spc="0">
                          <a:solidFill>
                            <a:schemeClr val="tx1"/>
                          </a:solidFill>
                          <a:effectLst/>
                        </a:rPr>
                        <a:t>PermenPANRB</a:t>
                      </a:r>
                      <a:endParaRPr lang="en-ID" sz="16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0" marR="44736" marT="16360" marB="894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610485" algn="l"/>
                        </a:tabLst>
                      </a:pPr>
                      <a:r>
                        <a:rPr lang="en-US" sz="1600" cap="none" spc="0">
                          <a:solidFill>
                            <a:schemeClr val="tx1"/>
                          </a:solidFill>
                          <a:effectLst/>
                        </a:rPr>
                        <a:t>Petunjuk Teknis</a:t>
                      </a:r>
                      <a:endParaRPr lang="en-ID" sz="16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0" marR="44736" marT="16360" marB="894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610485" algn="l"/>
                        </a:tabLst>
                      </a:pPr>
                      <a:r>
                        <a:rPr lang="en-US" sz="1600" cap="none" spc="0">
                          <a:solidFill>
                            <a:schemeClr val="tx1"/>
                          </a:solidFill>
                          <a:effectLst/>
                        </a:rPr>
                        <a:t>Unit Pembina</a:t>
                      </a:r>
                      <a:endParaRPr lang="en-ID" sz="16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0" marR="44736" marT="16360" marB="894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610485" algn="l"/>
                        </a:tabLst>
                      </a:pPr>
                      <a:r>
                        <a:rPr lang="en-US" sz="1600" cap="none" spc="0">
                          <a:solidFill>
                            <a:schemeClr val="tx1"/>
                          </a:solidFill>
                          <a:effectLst/>
                        </a:rPr>
                        <a:t>Kedudukan</a:t>
                      </a:r>
                      <a:endParaRPr lang="en-ID" sz="16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0" marR="44736" marT="16360" marB="89470"/>
                </a:tc>
                <a:extLst>
                  <a:ext uri="{0D108BD9-81ED-4DB2-BD59-A6C34878D82A}">
                    <a16:rowId xmlns:a16="http://schemas.microsoft.com/office/drawing/2014/main" val="1128140302"/>
                  </a:ext>
                </a:extLst>
              </a:tr>
              <a:tr h="7050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610485" algn="l"/>
                        </a:tabLst>
                      </a:pPr>
                      <a:r>
                        <a:rPr lang="en-US" sz="1600" b="1" cap="none" spc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ID" sz="16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0" marR="44736" marT="16360" marB="894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610485" algn="l"/>
                        </a:tabLst>
                      </a:pPr>
                      <a:r>
                        <a:rPr lang="en-US" sz="1600" cap="none" spc="0">
                          <a:solidFill>
                            <a:schemeClr val="tx1"/>
                          </a:solidFill>
                          <a:effectLst/>
                        </a:rPr>
                        <a:t>Negosiator Perdagangan</a:t>
                      </a:r>
                      <a:endParaRPr lang="en-ID" sz="16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0" marR="44736" marT="16360" marB="894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610485" algn="l"/>
                        </a:tabLst>
                      </a:pPr>
                      <a:r>
                        <a:rPr lang="en-US" sz="1600" cap="none" spc="0">
                          <a:solidFill>
                            <a:schemeClr val="tx1"/>
                          </a:solidFill>
                          <a:effectLst/>
                        </a:rPr>
                        <a:t>PermenPANRB Nomor 44 Tahun 2020</a:t>
                      </a:r>
                      <a:endParaRPr lang="en-ID" sz="16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0" marR="44736" marT="16360" marB="894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610485" algn="l"/>
                        </a:tabLst>
                      </a:pPr>
                      <a:r>
                        <a:rPr lang="en-US" sz="1600" cap="none" spc="0">
                          <a:solidFill>
                            <a:schemeClr val="tx1"/>
                          </a:solidFill>
                          <a:effectLst/>
                        </a:rPr>
                        <a:t>Sedang proses harmonisasi</a:t>
                      </a:r>
                      <a:endParaRPr lang="en-ID" sz="16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0" marR="44736" marT="16360" marB="894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610485" algn="l"/>
                        </a:tabLst>
                      </a:pPr>
                      <a:r>
                        <a:rPr lang="en-US" sz="1600" cap="none" spc="0">
                          <a:solidFill>
                            <a:schemeClr val="tx1"/>
                          </a:solidFill>
                          <a:effectLst/>
                        </a:rPr>
                        <a:t>Sesditjen PPI</a:t>
                      </a:r>
                      <a:endParaRPr lang="en-ID" sz="16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0" marR="44736" marT="16360" marB="894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610485" algn="l"/>
                        </a:tabLst>
                      </a:pPr>
                      <a:r>
                        <a:rPr lang="en-US" sz="1600" cap="none" spc="0">
                          <a:solidFill>
                            <a:schemeClr val="tx1"/>
                          </a:solidFill>
                          <a:effectLst/>
                        </a:rPr>
                        <a:t>Kemendag, Perwakilan LN</a:t>
                      </a:r>
                      <a:endParaRPr lang="en-ID" sz="16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0" marR="44736" marT="16360" marB="89470"/>
                </a:tc>
                <a:extLst>
                  <a:ext uri="{0D108BD9-81ED-4DB2-BD59-A6C34878D82A}">
                    <a16:rowId xmlns:a16="http://schemas.microsoft.com/office/drawing/2014/main" val="7878385"/>
                  </a:ext>
                </a:extLst>
              </a:tr>
              <a:tr h="7050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610485" algn="l"/>
                        </a:tabLst>
                      </a:pPr>
                      <a:r>
                        <a:rPr lang="en-US" sz="1600" b="1" cap="none" spc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ID" sz="16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0" marR="44736" marT="16360" marB="894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610485" algn="l"/>
                        </a:tabLst>
                      </a:pPr>
                      <a:r>
                        <a:rPr lang="en-US" sz="1600" cap="none" spc="0">
                          <a:solidFill>
                            <a:schemeClr val="tx1"/>
                          </a:solidFill>
                          <a:effectLst/>
                        </a:rPr>
                        <a:t>Pengawas Perdagangan</a:t>
                      </a:r>
                      <a:endParaRPr lang="en-ID" sz="16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0" marR="44736" marT="16360" marB="894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610485" algn="l"/>
                        </a:tabLst>
                      </a:pPr>
                      <a:r>
                        <a:rPr lang="en-US" sz="1600" cap="none" spc="0">
                          <a:solidFill>
                            <a:schemeClr val="tx1"/>
                          </a:solidFill>
                          <a:effectLst/>
                        </a:rPr>
                        <a:t>PermenPANRB Nomor 45 Tahun 2020</a:t>
                      </a:r>
                      <a:endParaRPr lang="en-ID" sz="16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0" marR="44736" marT="16360" marB="894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610485" algn="l"/>
                        </a:tabLst>
                      </a:pPr>
                      <a:r>
                        <a:rPr lang="en-US" sz="1600" cap="none" spc="0">
                          <a:solidFill>
                            <a:schemeClr val="tx1"/>
                          </a:solidFill>
                          <a:effectLst/>
                        </a:rPr>
                        <a:t>Permendag No 82 Tahun 2020</a:t>
                      </a:r>
                      <a:endParaRPr lang="en-ID" sz="16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0" marR="44736" marT="16360" marB="894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610485" algn="l"/>
                        </a:tabLst>
                      </a:pPr>
                      <a:r>
                        <a:rPr lang="en-US" sz="1600" cap="none" spc="0">
                          <a:solidFill>
                            <a:schemeClr val="tx1"/>
                          </a:solidFill>
                          <a:effectLst/>
                        </a:rPr>
                        <a:t>Ditwasdar</a:t>
                      </a:r>
                      <a:endParaRPr lang="en-ID" sz="16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0" marR="44736" marT="16360" marB="894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610485" algn="l"/>
                        </a:tabLst>
                      </a:pPr>
                      <a:r>
                        <a:rPr lang="en-US" sz="1600" cap="none" spc="0">
                          <a:solidFill>
                            <a:schemeClr val="tx1"/>
                          </a:solidFill>
                          <a:effectLst/>
                        </a:rPr>
                        <a:t>Kemendag, Pemda</a:t>
                      </a:r>
                      <a:endParaRPr lang="en-ID" sz="16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0" marR="44736" marT="16360" marB="89470"/>
                </a:tc>
                <a:extLst>
                  <a:ext uri="{0D108BD9-81ED-4DB2-BD59-A6C34878D82A}">
                    <a16:rowId xmlns:a16="http://schemas.microsoft.com/office/drawing/2014/main" val="2284059692"/>
                  </a:ext>
                </a:extLst>
              </a:tr>
              <a:tr h="7050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610485" algn="l"/>
                        </a:tabLst>
                      </a:pPr>
                      <a:r>
                        <a:rPr lang="en-US" sz="1600" b="1" cap="none" spc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ID" sz="16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0" marR="44736" marT="16360" marB="894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610485" algn="l"/>
                        </a:tabLst>
                      </a:pPr>
                      <a:r>
                        <a:rPr lang="en-US" sz="1600" cap="none" spc="0">
                          <a:solidFill>
                            <a:schemeClr val="tx1"/>
                          </a:solidFill>
                          <a:effectLst/>
                        </a:rPr>
                        <a:t>Pemeriksa PBK</a:t>
                      </a:r>
                      <a:endParaRPr lang="en-ID" sz="16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0" marR="44736" marT="16360" marB="894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610485" algn="l"/>
                        </a:tabLst>
                      </a:pPr>
                      <a:r>
                        <a:rPr lang="en-US" sz="1600" cap="none" spc="0" dirty="0" err="1">
                          <a:solidFill>
                            <a:schemeClr val="tx1"/>
                          </a:solidFill>
                          <a:effectLst/>
                        </a:rPr>
                        <a:t>PermenPANRB</a:t>
                      </a:r>
                      <a:r>
                        <a:rPr lang="en-US" sz="1600" cap="none" spc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cap="none" spc="0" dirty="0" err="1">
                          <a:solidFill>
                            <a:schemeClr val="tx1"/>
                          </a:solidFill>
                          <a:effectLst/>
                        </a:rPr>
                        <a:t>Nomor</a:t>
                      </a:r>
                      <a:r>
                        <a:rPr lang="en-US" sz="1600" cap="none" spc="0" dirty="0">
                          <a:solidFill>
                            <a:schemeClr val="tx1"/>
                          </a:solidFill>
                          <a:effectLst/>
                        </a:rPr>
                        <a:t> 56 </a:t>
                      </a:r>
                      <a:r>
                        <a:rPr lang="en-US" sz="1600" cap="none" spc="0" dirty="0" err="1">
                          <a:solidFill>
                            <a:schemeClr val="tx1"/>
                          </a:solidFill>
                          <a:effectLst/>
                        </a:rPr>
                        <a:t>Tahun</a:t>
                      </a:r>
                      <a:r>
                        <a:rPr lang="en-US" sz="1600" cap="none" spc="0" dirty="0">
                          <a:solidFill>
                            <a:schemeClr val="tx1"/>
                          </a:solidFill>
                          <a:effectLst/>
                        </a:rPr>
                        <a:t> 2020</a:t>
                      </a:r>
                      <a:endParaRPr lang="en-ID" sz="16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0" marR="44736" marT="16360" marB="894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610485" algn="l"/>
                        </a:tabLst>
                      </a:pPr>
                      <a:r>
                        <a:rPr lang="en-US" sz="1600" cap="none" spc="0">
                          <a:solidFill>
                            <a:schemeClr val="tx1"/>
                          </a:solidFill>
                          <a:effectLst/>
                        </a:rPr>
                        <a:t>Permendag No 77 Tahun 2020</a:t>
                      </a:r>
                      <a:endParaRPr lang="en-ID" sz="16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0" marR="44736" marT="16360" marB="894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610485" algn="l"/>
                        </a:tabLst>
                      </a:pPr>
                      <a:r>
                        <a:rPr lang="en-US" sz="1600" cap="none" spc="0">
                          <a:solidFill>
                            <a:schemeClr val="tx1"/>
                          </a:solidFill>
                          <a:effectLst/>
                        </a:rPr>
                        <a:t>Ses. BAPPEBTI</a:t>
                      </a:r>
                      <a:endParaRPr lang="en-ID" sz="16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0" marR="44736" marT="16360" marB="894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610485" algn="l"/>
                        </a:tabLst>
                      </a:pPr>
                      <a:r>
                        <a:rPr lang="en-US" sz="1600" cap="none" spc="0">
                          <a:solidFill>
                            <a:schemeClr val="tx1"/>
                          </a:solidFill>
                          <a:effectLst/>
                        </a:rPr>
                        <a:t>Kemendag (BAPPEBTI)</a:t>
                      </a:r>
                      <a:endParaRPr lang="en-ID" sz="16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0" marR="44736" marT="16360" marB="89470"/>
                </a:tc>
                <a:extLst>
                  <a:ext uri="{0D108BD9-81ED-4DB2-BD59-A6C34878D82A}">
                    <a16:rowId xmlns:a16="http://schemas.microsoft.com/office/drawing/2014/main" val="601114004"/>
                  </a:ext>
                </a:extLst>
              </a:tr>
              <a:tr h="7065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610485" algn="l"/>
                        </a:tabLst>
                      </a:pPr>
                      <a:r>
                        <a:rPr lang="en-US" sz="1600" b="1" cap="none" spc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ID" sz="16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0" marR="44736" marT="16360" marB="894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610485" algn="l"/>
                        </a:tabLst>
                      </a:pPr>
                      <a:r>
                        <a:rPr lang="en-US" sz="1600" cap="none" spc="0">
                          <a:solidFill>
                            <a:schemeClr val="tx1"/>
                          </a:solidFill>
                          <a:effectLst/>
                        </a:rPr>
                        <a:t>Analis Perdagangan</a:t>
                      </a:r>
                      <a:endParaRPr lang="en-ID" sz="16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0" marR="44736" marT="16360" marB="894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610485" algn="l"/>
                        </a:tabLst>
                      </a:pPr>
                      <a:r>
                        <a:rPr lang="en-US" sz="1600" cap="none" spc="0">
                          <a:solidFill>
                            <a:schemeClr val="tx1"/>
                          </a:solidFill>
                          <a:effectLst/>
                        </a:rPr>
                        <a:t>PermenPANRB Nomor 68 Tahun 2020</a:t>
                      </a:r>
                      <a:endParaRPr lang="en-ID" sz="16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0" marR="44736" marT="16360" marB="894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610485" algn="l"/>
                        </a:tabLst>
                      </a:pPr>
                      <a:r>
                        <a:rPr lang="en-US" sz="1600" cap="none" spc="0">
                          <a:solidFill>
                            <a:schemeClr val="tx1"/>
                          </a:solidFill>
                          <a:effectLst/>
                        </a:rPr>
                        <a:t>Sedang proses penyusunan</a:t>
                      </a:r>
                      <a:endParaRPr lang="en-ID" sz="16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0" marR="44736" marT="16360" marB="894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610485" algn="l"/>
                        </a:tabLst>
                      </a:pPr>
                      <a:r>
                        <a:rPr lang="en-US" sz="1600" cap="none" spc="0">
                          <a:solidFill>
                            <a:schemeClr val="tx1"/>
                          </a:solidFill>
                          <a:effectLst/>
                        </a:rPr>
                        <a:t>Roganpeg</a:t>
                      </a:r>
                      <a:endParaRPr lang="en-ID" sz="16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0" marR="44736" marT="16360" marB="894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610485" algn="l"/>
                        </a:tabLst>
                      </a:pPr>
                      <a:r>
                        <a:rPr lang="en-US" sz="1600" cap="none" spc="0" dirty="0" err="1">
                          <a:solidFill>
                            <a:schemeClr val="tx1"/>
                          </a:solidFill>
                          <a:effectLst/>
                        </a:rPr>
                        <a:t>Kemendag</a:t>
                      </a:r>
                      <a:r>
                        <a:rPr lang="en-US" sz="1600" cap="none" spc="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1600" cap="none" spc="0" dirty="0" err="1">
                          <a:solidFill>
                            <a:schemeClr val="tx1"/>
                          </a:solidFill>
                          <a:effectLst/>
                        </a:rPr>
                        <a:t>Perwakilan</a:t>
                      </a:r>
                      <a:r>
                        <a:rPr lang="en-US" sz="1600" cap="none" spc="0">
                          <a:solidFill>
                            <a:schemeClr val="tx1"/>
                          </a:solidFill>
                          <a:effectLst/>
                        </a:rPr>
                        <a:t> LN, Menko</a:t>
                      </a:r>
                      <a:r>
                        <a:rPr lang="en-US" sz="1600" cap="none" spc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cap="none" spc="0" dirty="0" err="1">
                          <a:solidFill>
                            <a:schemeClr val="tx1"/>
                          </a:solidFill>
                          <a:effectLst/>
                        </a:rPr>
                        <a:t>Perekonomian</a:t>
                      </a:r>
                      <a:r>
                        <a:rPr lang="en-US" sz="1600" cap="none" spc="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1600" cap="none" spc="0" dirty="0" err="1">
                          <a:solidFill>
                            <a:schemeClr val="tx1"/>
                          </a:solidFill>
                          <a:effectLst/>
                        </a:rPr>
                        <a:t>Pemda</a:t>
                      </a:r>
                      <a:endParaRPr lang="en-ID" sz="16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0" marR="44736" marT="16360" marB="89470"/>
                </a:tc>
                <a:extLst>
                  <a:ext uri="{0D108BD9-81ED-4DB2-BD59-A6C34878D82A}">
                    <a16:rowId xmlns:a16="http://schemas.microsoft.com/office/drawing/2014/main" val="2498705426"/>
                  </a:ext>
                </a:extLst>
              </a:tr>
              <a:tr h="7050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610485" algn="l"/>
                        </a:tabLst>
                      </a:pPr>
                      <a:r>
                        <a:rPr lang="en-US" sz="1600" b="1" cap="none" spc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ID" sz="16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0" marR="44736" marT="16360" marB="894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610485" algn="l"/>
                        </a:tabLst>
                      </a:pPr>
                      <a:r>
                        <a:rPr lang="en-US" sz="1600" cap="none" spc="0">
                          <a:solidFill>
                            <a:schemeClr val="tx1"/>
                          </a:solidFill>
                          <a:effectLst/>
                        </a:rPr>
                        <a:t>Penjamin Mutu Produk</a:t>
                      </a:r>
                      <a:endParaRPr lang="en-ID" sz="16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0" marR="44736" marT="16360" marB="894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610485" algn="l"/>
                        </a:tabLst>
                      </a:pPr>
                      <a:r>
                        <a:rPr lang="en-US" sz="1600" cap="none" spc="0" dirty="0" err="1">
                          <a:solidFill>
                            <a:schemeClr val="tx1"/>
                          </a:solidFill>
                          <a:effectLst/>
                        </a:rPr>
                        <a:t>PermenPANRB</a:t>
                      </a:r>
                      <a:r>
                        <a:rPr lang="en-US" sz="1600" cap="none" spc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cap="none" spc="0" dirty="0" err="1">
                          <a:solidFill>
                            <a:schemeClr val="tx1"/>
                          </a:solidFill>
                          <a:effectLst/>
                        </a:rPr>
                        <a:t>Nomor</a:t>
                      </a:r>
                      <a:r>
                        <a:rPr lang="en-US" sz="1600" cap="none" spc="0" dirty="0">
                          <a:solidFill>
                            <a:schemeClr val="tx1"/>
                          </a:solidFill>
                          <a:effectLst/>
                        </a:rPr>
                        <a:t> 69 </a:t>
                      </a:r>
                      <a:r>
                        <a:rPr lang="en-US" sz="1600" cap="none" spc="0" dirty="0" err="1">
                          <a:solidFill>
                            <a:schemeClr val="tx1"/>
                          </a:solidFill>
                          <a:effectLst/>
                        </a:rPr>
                        <a:t>Tahun</a:t>
                      </a:r>
                      <a:r>
                        <a:rPr lang="en-US" sz="1600" cap="none" spc="0" dirty="0">
                          <a:solidFill>
                            <a:schemeClr val="tx1"/>
                          </a:solidFill>
                          <a:effectLst/>
                        </a:rPr>
                        <a:t> 2020</a:t>
                      </a:r>
                      <a:endParaRPr lang="en-ID" sz="16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0" marR="44736" marT="16360" marB="894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610485" algn="l"/>
                        </a:tabLst>
                      </a:pPr>
                      <a:r>
                        <a:rPr lang="en-US" sz="1600" cap="none" spc="0" dirty="0" err="1">
                          <a:solidFill>
                            <a:schemeClr val="tx1"/>
                          </a:solidFill>
                          <a:effectLst/>
                        </a:rPr>
                        <a:t>Sedang</a:t>
                      </a:r>
                      <a:r>
                        <a:rPr lang="en-US" sz="1600" cap="none" spc="0" dirty="0">
                          <a:solidFill>
                            <a:schemeClr val="tx1"/>
                          </a:solidFill>
                          <a:effectLst/>
                        </a:rPr>
                        <a:t> proses </a:t>
                      </a:r>
                      <a:r>
                        <a:rPr lang="en-US" sz="1600" cap="none" spc="0" dirty="0" err="1">
                          <a:solidFill>
                            <a:schemeClr val="tx1"/>
                          </a:solidFill>
                          <a:effectLst/>
                        </a:rPr>
                        <a:t>penyusunan</a:t>
                      </a:r>
                      <a:endParaRPr lang="en-ID" sz="16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0" marR="44736" marT="16360" marB="894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610485" algn="l"/>
                        </a:tabLst>
                      </a:pPr>
                      <a:r>
                        <a:rPr lang="en-US" sz="1600" cap="none" spc="0">
                          <a:solidFill>
                            <a:schemeClr val="tx1"/>
                          </a:solidFill>
                          <a:effectLst/>
                        </a:rPr>
                        <a:t>Ses. PKTN</a:t>
                      </a:r>
                      <a:endParaRPr lang="en-ID" sz="16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0" marR="44736" marT="16360" marB="894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610485" algn="l"/>
                        </a:tabLst>
                      </a:pPr>
                      <a:r>
                        <a:rPr lang="en-US" sz="1600" cap="none" spc="0" dirty="0" err="1">
                          <a:solidFill>
                            <a:schemeClr val="tx1"/>
                          </a:solidFill>
                          <a:effectLst/>
                        </a:rPr>
                        <a:t>Kemendag</a:t>
                      </a:r>
                      <a:r>
                        <a:rPr lang="en-US" sz="1600" cap="none" spc="0" dirty="0">
                          <a:solidFill>
                            <a:schemeClr val="tx1"/>
                          </a:solidFill>
                          <a:effectLst/>
                        </a:rPr>
                        <a:t> (</a:t>
                      </a:r>
                      <a:r>
                        <a:rPr lang="en-US" sz="1600" cap="none" spc="0" dirty="0" err="1">
                          <a:solidFill>
                            <a:schemeClr val="tx1"/>
                          </a:solidFill>
                          <a:effectLst/>
                        </a:rPr>
                        <a:t>Dit</a:t>
                      </a:r>
                      <a:r>
                        <a:rPr lang="en-US" sz="1600" cap="none" spc="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en-US" sz="1600" cap="none" spc="0" dirty="0" err="1">
                          <a:solidFill>
                            <a:schemeClr val="tx1"/>
                          </a:solidFill>
                          <a:effectLst/>
                        </a:rPr>
                        <a:t>Standalitu</a:t>
                      </a:r>
                      <a:r>
                        <a:rPr lang="en-US" sz="1600" cap="none" spc="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ID" sz="16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0" marR="44736" marT="16360" marB="89470"/>
                </a:tc>
                <a:extLst>
                  <a:ext uri="{0D108BD9-81ED-4DB2-BD59-A6C34878D82A}">
                    <a16:rowId xmlns:a16="http://schemas.microsoft.com/office/drawing/2014/main" val="25941939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0031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>
            <a:extLst>
              <a:ext uri="{FF2B5EF4-FFF2-40B4-BE49-F238E27FC236}">
                <a16:creationId xmlns:a16="http://schemas.microsoft.com/office/drawing/2014/main" id="{3BAF6D45-7B7A-4BD2-BAE5-A479BFE744E7}"/>
              </a:ext>
            </a:extLst>
          </p:cNvPr>
          <p:cNvSpPr/>
          <p:nvPr/>
        </p:nvSpPr>
        <p:spPr>
          <a:xfrm>
            <a:off x="5969791" y="1211694"/>
            <a:ext cx="6154476" cy="549711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E2786C5-BD1F-451C-B263-CA89973C04B1}"/>
              </a:ext>
            </a:extLst>
          </p:cNvPr>
          <p:cNvSpPr txBox="1"/>
          <p:nvPr/>
        </p:nvSpPr>
        <p:spPr>
          <a:xfrm>
            <a:off x="6206886" y="1446905"/>
            <a:ext cx="2500873" cy="1200329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US" sz="2400" b="1" dirty="0" err="1"/>
              <a:t>Kategori</a:t>
            </a:r>
            <a:r>
              <a:rPr lang="en-US" sz="2400" b="1" dirty="0"/>
              <a:t> dan </a:t>
            </a:r>
            <a:r>
              <a:rPr lang="en-US" sz="2400" b="1" dirty="0" err="1"/>
              <a:t>Jenjang</a:t>
            </a:r>
            <a:r>
              <a:rPr lang="en-US" sz="2400" b="1" dirty="0"/>
              <a:t> </a:t>
            </a:r>
            <a:r>
              <a:rPr lang="en-US" sz="2400" b="1" dirty="0" err="1"/>
              <a:t>Jabatan</a:t>
            </a:r>
            <a:r>
              <a:rPr lang="en-US" sz="2400" b="1" dirty="0"/>
              <a:t> </a:t>
            </a:r>
            <a:r>
              <a:rPr lang="en-US" sz="2400" b="1" dirty="0" err="1"/>
              <a:t>Fungsional</a:t>
            </a:r>
            <a:endParaRPr lang="en-ID" sz="2400" b="1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02A49816-72AF-4CB4-BACF-9AD72A11A891}"/>
              </a:ext>
            </a:extLst>
          </p:cNvPr>
          <p:cNvGrpSpPr/>
          <p:nvPr/>
        </p:nvGrpSpPr>
        <p:grpSpPr>
          <a:xfrm>
            <a:off x="9606163" y="1521268"/>
            <a:ext cx="1747637" cy="1934797"/>
            <a:chOff x="4012828" y="1207183"/>
            <a:chExt cx="1747637" cy="1934797"/>
          </a:xfrm>
        </p:grpSpPr>
        <p:sp>
          <p:nvSpPr>
            <p:cNvPr id="10" name="object 90">
              <a:extLst>
                <a:ext uri="{FF2B5EF4-FFF2-40B4-BE49-F238E27FC236}">
                  <a16:creationId xmlns:a16="http://schemas.microsoft.com/office/drawing/2014/main" id="{F5A6D2DB-A22B-48EE-B026-54EE5DAC261F}"/>
                </a:ext>
              </a:extLst>
            </p:cNvPr>
            <p:cNvSpPr/>
            <p:nvPr/>
          </p:nvSpPr>
          <p:spPr>
            <a:xfrm>
              <a:off x="5664647" y="1819899"/>
              <a:ext cx="88950" cy="24656"/>
            </a:xfrm>
            <a:custGeom>
              <a:avLst/>
              <a:gdLst/>
              <a:ahLst/>
              <a:cxnLst/>
              <a:rect l="l" t="t" r="r" b="b"/>
              <a:pathLst>
                <a:path w="88950" h="24656">
                  <a:moveTo>
                    <a:pt x="79756" y="0"/>
                  </a:moveTo>
                  <a:lnTo>
                    <a:pt x="7977" y="6424"/>
                  </a:lnTo>
                  <a:lnTo>
                    <a:pt x="0" y="13578"/>
                  </a:lnTo>
                  <a:lnTo>
                    <a:pt x="3038" y="23120"/>
                  </a:lnTo>
                  <a:lnTo>
                    <a:pt x="9193" y="24656"/>
                  </a:lnTo>
                  <a:lnTo>
                    <a:pt x="80973" y="18232"/>
                  </a:lnTo>
                  <a:lnTo>
                    <a:pt x="88950" y="11682"/>
                  </a:lnTo>
                  <a:lnTo>
                    <a:pt x="85911" y="1692"/>
                  </a:lnTo>
                  <a:lnTo>
                    <a:pt x="79756" y="0"/>
                  </a:lnTo>
                  <a:close/>
                </a:path>
              </a:pathLst>
            </a:custGeom>
            <a:solidFill>
              <a:srgbClr val="F19042"/>
            </a:solidFill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" name="object 91">
              <a:extLst>
                <a:ext uri="{FF2B5EF4-FFF2-40B4-BE49-F238E27FC236}">
                  <a16:creationId xmlns:a16="http://schemas.microsoft.com/office/drawing/2014/main" id="{6BAB46E0-4928-4610-88DC-DB41F5960C59}"/>
                </a:ext>
              </a:extLst>
            </p:cNvPr>
            <p:cNvSpPr/>
            <p:nvPr/>
          </p:nvSpPr>
          <p:spPr>
            <a:xfrm>
              <a:off x="5667069" y="1865393"/>
              <a:ext cx="89238" cy="19621"/>
            </a:xfrm>
            <a:custGeom>
              <a:avLst/>
              <a:gdLst/>
              <a:ahLst/>
              <a:cxnLst/>
              <a:rect l="l" t="t" r="r" b="b"/>
              <a:pathLst>
                <a:path w="89238" h="19621">
                  <a:moveTo>
                    <a:pt x="79941" y="0"/>
                  </a:moveTo>
                  <a:lnTo>
                    <a:pt x="9379" y="0"/>
                  </a:lnTo>
                  <a:lnTo>
                    <a:pt x="0" y="6396"/>
                  </a:lnTo>
                  <a:lnTo>
                    <a:pt x="3085" y="16308"/>
                  </a:lnTo>
                  <a:lnTo>
                    <a:pt x="9379" y="18232"/>
                  </a:lnTo>
                  <a:lnTo>
                    <a:pt x="79941" y="19621"/>
                  </a:lnTo>
                  <a:lnTo>
                    <a:pt x="89238" y="13017"/>
                  </a:lnTo>
                  <a:lnTo>
                    <a:pt x="86686" y="2462"/>
                  </a:lnTo>
                  <a:lnTo>
                    <a:pt x="79941" y="0"/>
                  </a:lnTo>
                  <a:close/>
                </a:path>
              </a:pathLst>
            </a:custGeom>
            <a:solidFill>
              <a:srgbClr val="F19042"/>
            </a:solidFill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" name="object 92">
              <a:extLst>
                <a:ext uri="{FF2B5EF4-FFF2-40B4-BE49-F238E27FC236}">
                  <a16:creationId xmlns:a16="http://schemas.microsoft.com/office/drawing/2014/main" id="{3B6E1D76-B760-4034-A8C6-507327825D55}"/>
                </a:ext>
              </a:extLst>
            </p:cNvPr>
            <p:cNvSpPr/>
            <p:nvPr/>
          </p:nvSpPr>
          <p:spPr>
            <a:xfrm>
              <a:off x="5663418" y="1886229"/>
              <a:ext cx="74376" cy="15627"/>
            </a:xfrm>
            <a:custGeom>
              <a:avLst/>
              <a:gdLst/>
              <a:ahLst/>
              <a:cxnLst/>
              <a:rect l="l" t="t" r="r" b="b"/>
              <a:pathLst>
                <a:path w="74376" h="15627">
                  <a:moveTo>
                    <a:pt x="66560" y="0"/>
                  </a:moveTo>
                  <a:lnTo>
                    <a:pt x="7815" y="0"/>
                  </a:lnTo>
                  <a:lnTo>
                    <a:pt x="0" y="7516"/>
                  </a:lnTo>
                  <a:lnTo>
                    <a:pt x="7042" y="15597"/>
                  </a:lnTo>
                  <a:lnTo>
                    <a:pt x="66560" y="15627"/>
                  </a:lnTo>
                  <a:lnTo>
                    <a:pt x="74376" y="8111"/>
                  </a:lnTo>
                  <a:lnTo>
                    <a:pt x="67334" y="29"/>
                  </a:lnTo>
                  <a:lnTo>
                    <a:pt x="66560" y="0"/>
                  </a:lnTo>
                  <a:close/>
                </a:path>
              </a:pathLst>
            </a:custGeom>
            <a:solidFill>
              <a:srgbClr val="F19042"/>
            </a:solidFill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3" name="object 93">
              <a:extLst>
                <a:ext uri="{FF2B5EF4-FFF2-40B4-BE49-F238E27FC236}">
                  <a16:creationId xmlns:a16="http://schemas.microsoft.com/office/drawing/2014/main" id="{C6582E0D-0EF3-4262-AA60-2B5800F1B85B}"/>
                </a:ext>
              </a:extLst>
            </p:cNvPr>
            <p:cNvSpPr/>
            <p:nvPr/>
          </p:nvSpPr>
          <p:spPr>
            <a:xfrm>
              <a:off x="5559133" y="1775622"/>
              <a:ext cx="135727" cy="127419"/>
            </a:xfrm>
            <a:custGeom>
              <a:avLst/>
              <a:gdLst/>
              <a:ahLst/>
              <a:cxnLst/>
              <a:rect l="l" t="t" r="r" b="b"/>
              <a:pathLst>
                <a:path w="135727" h="127419">
                  <a:moveTo>
                    <a:pt x="0" y="117205"/>
                  </a:moveTo>
                  <a:lnTo>
                    <a:pt x="43102" y="117205"/>
                  </a:lnTo>
                  <a:lnTo>
                    <a:pt x="43280" y="117998"/>
                  </a:lnTo>
                  <a:lnTo>
                    <a:pt x="50297" y="123991"/>
                  </a:lnTo>
                  <a:lnTo>
                    <a:pt x="64236" y="126824"/>
                  </a:lnTo>
                  <a:lnTo>
                    <a:pt x="81442" y="127419"/>
                  </a:lnTo>
                  <a:lnTo>
                    <a:pt x="98258" y="126701"/>
                  </a:lnTo>
                  <a:lnTo>
                    <a:pt x="111029" y="125594"/>
                  </a:lnTo>
                  <a:lnTo>
                    <a:pt x="116098" y="125019"/>
                  </a:lnTo>
                  <a:lnTo>
                    <a:pt x="119905" y="114123"/>
                  </a:lnTo>
                  <a:lnTo>
                    <a:pt x="122415" y="101599"/>
                  </a:lnTo>
                  <a:lnTo>
                    <a:pt x="123855" y="88151"/>
                  </a:lnTo>
                  <a:lnTo>
                    <a:pt x="124441" y="74501"/>
                  </a:lnTo>
                  <a:lnTo>
                    <a:pt x="124390" y="61372"/>
                  </a:lnTo>
                  <a:lnTo>
                    <a:pt x="123919" y="49486"/>
                  </a:lnTo>
                  <a:lnTo>
                    <a:pt x="122058" y="49469"/>
                  </a:lnTo>
                  <a:lnTo>
                    <a:pt x="106948" y="48702"/>
                  </a:lnTo>
                  <a:lnTo>
                    <a:pt x="93852" y="45493"/>
                  </a:lnTo>
                  <a:lnTo>
                    <a:pt x="93022" y="43286"/>
                  </a:lnTo>
                  <a:lnTo>
                    <a:pt x="97873" y="38230"/>
                  </a:lnTo>
                  <a:lnTo>
                    <a:pt x="108413" y="32503"/>
                  </a:lnTo>
                  <a:lnTo>
                    <a:pt x="120938" y="26208"/>
                  </a:lnTo>
                  <a:lnTo>
                    <a:pt x="131740" y="19447"/>
                  </a:lnTo>
                  <a:lnTo>
                    <a:pt x="135727" y="14500"/>
                  </a:lnTo>
                  <a:lnTo>
                    <a:pt x="135299" y="4185"/>
                  </a:lnTo>
                  <a:lnTo>
                    <a:pt x="131740" y="0"/>
                  </a:lnTo>
                  <a:lnTo>
                    <a:pt x="123919" y="5209"/>
                  </a:lnTo>
                  <a:lnTo>
                    <a:pt x="113491" y="10418"/>
                  </a:lnTo>
                  <a:lnTo>
                    <a:pt x="109807" y="12112"/>
                  </a:lnTo>
                  <a:lnTo>
                    <a:pt x="98223" y="16356"/>
                  </a:lnTo>
                  <a:lnTo>
                    <a:pt x="85522" y="20514"/>
                  </a:lnTo>
                  <a:lnTo>
                    <a:pt x="72743" y="25377"/>
                  </a:lnTo>
                  <a:lnTo>
                    <a:pt x="60924" y="31733"/>
                  </a:lnTo>
                  <a:lnTo>
                    <a:pt x="51103" y="40375"/>
                  </a:lnTo>
                  <a:lnTo>
                    <a:pt x="44319" y="52091"/>
                  </a:lnTo>
                  <a:lnTo>
                    <a:pt x="43342" y="52190"/>
                  </a:lnTo>
                  <a:lnTo>
                    <a:pt x="31509" y="53036"/>
                  </a:lnTo>
                  <a:lnTo>
                    <a:pt x="18799" y="53694"/>
                  </a:lnTo>
                  <a:lnTo>
                    <a:pt x="5214" y="54696"/>
                  </a:lnTo>
                  <a:lnTo>
                    <a:pt x="0" y="117205"/>
                  </a:lnTo>
                  <a:close/>
                </a:path>
              </a:pathLst>
            </a:custGeom>
            <a:solidFill>
              <a:srgbClr val="F19042"/>
            </a:solidFill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4" name="object 94">
              <a:extLst>
                <a:ext uri="{FF2B5EF4-FFF2-40B4-BE49-F238E27FC236}">
                  <a16:creationId xmlns:a16="http://schemas.microsoft.com/office/drawing/2014/main" id="{F6ED9137-F0BD-44B3-BF8D-4104EECB1A48}"/>
                </a:ext>
              </a:extLst>
            </p:cNvPr>
            <p:cNvSpPr/>
            <p:nvPr/>
          </p:nvSpPr>
          <p:spPr>
            <a:xfrm>
              <a:off x="5671544" y="1843341"/>
              <a:ext cx="88921" cy="20836"/>
            </a:xfrm>
            <a:custGeom>
              <a:avLst/>
              <a:gdLst/>
              <a:ahLst/>
              <a:cxnLst/>
              <a:rect l="l" t="t" r="r" b="b"/>
              <a:pathLst>
                <a:path w="88921" h="20836">
                  <a:moveTo>
                    <a:pt x="79289" y="0"/>
                  </a:moveTo>
                  <a:lnTo>
                    <a:pt x="8900" y="2604"/>
                  </a:lnTo>
                  <a:lnTo>
                    <a:pt x="0" y="8876"/>
                  </a:lnTo>
                  <a:lnTo>
                    <a:pt x="2343" y="18763"/>
                  </a:lnTo>
                  <a:lnTo>
                    <a:pt x="8900" y="20836"/>
                  </a:lnTo>
                  <a:lnTo>
                    <a:pt x="80680" y="18232"/>
                  </a:lnTo>
                  <a:lnTo>
                    <a:pt x="88921" y="11034"/>
                  </a:lnTo>
                  <a:lnTo>
                    <a:pt x="85933" y="1484"/>
                  </a:lnTo>
                  <a:lnTo>
                    <a:pt x="79289" y="0"/>
                  </a:lnTo>
                  <a:close/>
                </a:path>
              </a:pathLst>
            </a:custGeom>
            <a:solidFill>
              <a:srgbClr val="F19042"/>
            </a:solidFill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5" name="object 95">
              <a:extLst>
                <a:ext uri="{FF2B5EF4-FFF2-40B4-BE49-F238E27FC236}">
                  <a16:creationId xmlns:a16="http://schemas.microsoft.com/office/drawing/2014/main" id="{9A530F77-986D-40A8-824E-7584CCB6475D}"/>
                </a:ext>
              </a:extLst>
            </p:cNvPr>
            <p:cNvSpPr/>
            <p:nvPr/>
          </p:nvSpPr>
          <p:spPr>
            <a:xfrm>
              <a:off x="5158871" y="1611360"/>
              <a:ext cx="449794" cy="389470"/>
            </a:xfrm>
            <a:custGeom>
              <a:avLst/>
              <a:gdLst/>
              <a:ahLst/>
              <a:cxnLst/>
              <a:rect l="l" t="t" r="r" b="b"/>
              <a:pathLst>
                <a:path w="449794" h="389470">
                  <a:moveTo>
                    <a:pt x="182663" y="239794"/>
                  </a:moveTo>
                  <a:lnTo>
                    <a:pt x="67782" y="0"/>
                  </a:lnTo>
                  <a:lnTo>
                    <a:pt x="0" y="182493"/>
                  </a:lnTo>
                  <a:lnTo>
                    <a:pt x="110884" y="389470"/>
                  </a:lnTo>
                  <a:lnTo>
                    <a:pt x="449794" y="304908"/>
                  </a:lnTo>
                  <a:lnTo>
                    <a:pt x="431545" y="195516"/>
                  </a:lnTo>
                  <a:lnTo>
                    <a:pt x="182663" y="239794"/>
                  </a:lnTo>
                  <a:close/>
                </a:path>
              </a:pathLst>
            </a:custGeom>
            <a:solidFill>
              <a:srgbClr val="B9E8F4"/>
            </a:solidFill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6" name="object 96">
              <a:extLst>
                <a:ext uri="{FF2B5EF4-FFF2-40B4-BE49-F238E27FC236}">
                  <a16:creationId xmlns:a16="http://schemas.microsoft.com/office/drawing/2014/main" id="{C076E165-E31B-4DDD-B455-D39B471EB252}"/>
                </a:ext>
              </a:extLst>
            </p:cNvPr>
            <p:cNvSpPr/>
            <p:nvPr/>
          </p:nvSpPr>
          <p:spPr>
            <a:xfrm>
              <a:off x="4012828" y="1802883"/>
              <a:ext cx="419906" cy="466480"/>
            </a:xfrm>
            <a:custGeom>
              <a:avLst/>
              <a:gdLst/>
              <a:ahLst/>
              <a:cxnLst/>
              <a:rect l="l" t="t" r="r" b="b"/>
              <a:pathLst>
                <a:path w="419906" h="466480">
                  <a:moveTo>
                    <a:pt x="143563" y="28650"/>
                  </a:moveTo>
                  <a:lnTo>
                    <a:pt x="140202" y="21667"/>
                  </a:lnTo>
                  <a:lnTo>
                    <a:pt x="140406" y="9764"/>
                  </a:lnTo>
                  <a:lnTo>
                    <a:pt x="147387" y="0"/>
                  </a:lnTo>
                  <a:lnTo>
                    <a:pt x="7999" y="106787"/>
                  </a:lnTo>
                  <a:lnTo>
                    <a:pt x="2810" y="112393"/>
                  </a:lnTo>
                  <a:lnTo>
                    <a:pt x="0" y="123921"/>
                  </a:lnTo>
                  <a:lnTo>
                    <a:pt x="4002" y="135437"/>
                  </a:lnTo>
                  <a:lnTo>
                    <a:pt x="251667" y="458578"/>
                  </a:lnTo>
                  <a:lnTo>
                    <a:pt x="257343" y="463726"/>
                  </a:lnTo>
                  <a:lnTo>
                    <a:pt x="268855" y="466480"/>
                  </a:lnTo>
                  <a:lnTo>
                    <a:pt x="280344" y="462398"/>
                  </a:lnTo>
                  <a:lnTo>
                    <a:pt x="419906" y="355611"/>
                  </a:lnTo>
                  <a:lnTo>
                    <a:pt x="412012" y="359717"/>
                  </a:lnTo>
                  <a:lnTo>
                    <a:pt x="400569" y="358933"/>
                  </a:lnTo>
                  <a:lnTo>
                    <a:pt x="391229" y="351791"/>
                  </a:lnTo>
                  <a:lnTo>
                    <a:pt x="143563" y="28650"/>
                  </a:lnTo>
                  <a:close/>
                </a:path>
              </a:pathLst>
            </a:custGeom>
            <a:solidFill>
              <a:srgbClr val="242427"/>
            </a:solidFill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7" name="object 97">
              <a:extLst>
                <a:ext uri="{FF2B5EF4-FFF2-40B4-BE49-F238E27FC236}">
                  <a16:creationId xmlns:a16="http://schemas.microsoft.com/office/drawing/2014/main" id="{7109DBA0-00FB-47FA-A1F9-AEC7AB501AC1}"/>
                </a:ext>
              </a:extLst>
            </p:cNvPr>
            <p:cNvSpPr/>
            <p:nvPr/>
          </p:nvSpPr>
          <p:spPr>
            <a:xfrm>
              <a:off x="4152305" y="1717474"/>
              <a:ext cx="395315" cy="445609"/>
            </a:xfrm>
            <a:custGeom>
              <a:avLst/>
              <a:gdLst/>
              <a:ahLst/>
              <a:cxnLst/>
              <a:rect l="l" t="t" r="r" b="b"/>
              <a:pathLst>
                <a:path w="395315" h="445609">
                  <a:moveTo>
                    <a:pt x="387315" y="360278"/>
                  </a:moveTo>
                  <a:lnTo>
                    <a:pt x="392504" y="354766"/>
                  </a:lnTo>
                  <a:lnTo>
                    <a:pt x="395315" y="343267"/>
                  </a:lnTo>
                  <a:lnTo>
                    <a:pt x="391313" y="331627"/>
                  </a:lnTo>
                  <a:lnTo>
                    <a:pt x="143474" y="7271"/>
                  </a:lnTo>
                  <a:lnTo>
                    <a:pt x="137506" y="2432"/>
                  </a:lnTo>
                  <a:lnTo>
                    <a:pt x="126182" y="0"/>
                  </a:lnTo>
                  <a:lnTo>
                    <a:pt x="114797" y="4667"/>
                  </a:lnTo>
                  <a:lnTo>
                    <a:pt x="7910" y="85408"/>
                  </a:lnTo>
                  <a:lnTo>
                    <a:pt x="2762" y="91069"/>
                  </a:lnTo>
                  <a:lnTo>
                    <a:pt x="0" y="102574"/>
                  </a:lnTo>
                  <a:lnTo>
                    <a:pt x="4086" y="114059"/>
                  </a:lnTo>
                  <a:lnTo>
                    <a:pt x="251751" y="437199"/>
                  </a:lnTo>
                  <a:lnTo>
                    <a:pt x="258216" y="442981"/>
                  </a:lnTo>
                  <a:lnTo>
                    <a:pt x="269393" y="445609"/>
                  </a:lnTo>
                  <a:lnTo>
                    <a:pt x="280428" y="441019"/>
                  </a:lnTo>
                  <a:lnTo>
                    <a:pt x="387315" y="360278"/>
                  </a:lnTo>
                  <a:close/>
                </a:path>
              </a:pathLst>
            </a:custGeom>
            <a:solidFill>
              <a:srgbClr val="343537"/>
            </a:solidFill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8" name="object 98">
              <a:extLst>
                <a:ext uri="{FF2B5EF4-FFF2-40B4-BE49-F238E27FC236}">
                  <a16:creationId xmlns:a16="http://schemas.microsoft.com/office/drawing/2014/main" id="{F4CE4E64-929B-40AE-AF50-E2AE9BE54824}"/>
                </a:ext>
              </a:extLst>
            </p:cNvPr>
            <p:cNvSpPr/>
            <p:nvPr/>
          </p:nvSpPr>
          <p:spPr>
            <a:xfrm>
              <a:off x="4225390" y="1937105"/>
              <a:ext cx="109494" cy="113212"/>
            </a:xfrm>
            <a:custGeom>
              <a:avLst/>
              <a:gdLst/>
              <a:ahLst/>
              <a:cxnLst/>
              <a:rect l="l" t="t" r="r" b="b"/>
              <a:pathLst>
                <a:path w="109494" h="113212">
                  <a:moveTo>
                    <a:pt x="2607" y="45493"/>
                  </a:moveTo>
                  <a:lnTo>
                    <a:pt x="52140" y="110607"/>
                  </a:lnTo>
                  <a:lnTo>
                    <a:pt x="53530" y="113212"/>
                  </a:lnTo>
                  <a:lnTo>
                    <a:pt x="57354" y="113212"/>
                  </a:lnTo>
                  <a:lnTo>
                    <a:pt x="59961" y="111996"/>
                  </a:lnTo>
                  <a:lnTo>
                    <a:pt x="106887" y="75532"/>
                  </a:lnTo>
                  <a:lnTo>
                    <a:pt x="109494" y="74143"/>
                  </a:lnTo>
                  <a:lnTo>
                    <a:pt x="109494" y="70323"/>
                  </a:lnTo>
                  <a:lnTo>
                    <a:pt x="108277" y="67718"/>
                  </a:lnTo>
                  <a:lnTo>
                    <a:pt x="57354" y="2604"/>
                  </a:lnTo>
                  <a:lnTo>
                    <a:pt x="56137" y="0"/>
                  </a:lnTo>
                  <a:lnTo>
                    <a:pt x="52140" y="0"/>
                  </a:lnTo>
                  <a:lnTo>
                    <a:pt x="49533" y="1215"/>
                  </a:lnTo>
                  <a:lnTo>
                    <a:pt x="2607" y="36464"/>
                  </a:lnTo>
                  <a:lnTo>
                    <a:pt x="0" y="39068"/>
                  </a:lnTo>
                  <a:lnTo>
                    <a:pt x="0" y="42888"/>
                  </a:lnTo>
                  <a:lnTo>
                    <a:pt x="2607" y="45493"/>
                  </a:lnTo>
                  <a:close/>
                </a:path>
              </a:pathLst>
            </a:custGeom>
            <a:solidFill>
              <a:srgbClr val="F8B11E"/>
            </a:solidFill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object 99">
              <a:extLst>
                <a:ext uri="{FF2B5EF4-FFF2-40B4-BE49-F238E27FC236}">
                  <a16:creationId xmlns:a16="http://schemas.microsoft.com/office/drawing/2014/main" id="{14660976-87B0-4355-BE3A-1950E279FB0E}"/>
                </a:ext>
              </a:extLst>
            </p:cNvPr>
            <p:cNvSpPr/>
            <p:nvPr/>
          </p:nvSpPr>
          <p:spPr>
            <a:xfrm>
              <a:off x="4341001" y="1807082"/>
              <a:ext cx="87044" cy="160775"/>
            </a:xfrm>
            <a:custGeom>
              <a:avLst/>
              <a:gdLst/>
              <a:ahLst/>
              <a:cxnLst/>
              <a:rect l="l" t="t" r="r" b="b"/>
              <a:pathLst>
                <a:path w="87044" h="160775">
                  <a:moveTo>
                    <a:pt x="55234" y="148255"/>
                  </a:moveTo>
                  <a:lnTo>
                    <a:pt x="64516" y="156851"/>
                  </a:lnTo>
                  <a:lnTo>
                    <a:pt x="75550" y="160775"/>
                  </a:lnTo>
                  <a:lnTo>
                    <a:pt x="87044" y="159890"/>
                  </a:lnTo>
                  <a:lnTo>
                    <a:pt x="83911" y="136447"/>
                  </a:lnTo>
                  <a:lnTo>
                    <a:pt x="80088" y="137836"/>
                  </a:lnTo>
                  <a:lnTo>
                    <a:pt x="76090" y="137836"/>
                  </a:lnTo>
                  <a:lnTo>
                    <a:pt x="73483" y="135232"/>
                  </a:lnTo>
                  <a:lnTo>
                    <a:pt x="55234" y="148255"/>
                  </a:lnTo>
                  <a:close/>
                </a:path>
                <a:path w="87044" h="160775">
                  <a:moveTo>
                    <a:pt x="12132" y="42682"/>
                  </a:moveTo>
                  <a:lnTo>
                    <a:pt x="3544" y="51715"/>
                  </a:lnTo>
                  <a:lnTo>
                    <a:pt x="0" y="63166"/>
                  </a:lnTo>
                  <a:lnTo>
                    <a:pt x="1255" y="75240"/>
                  </a:lnTo>
                  <a:lnTo>
                    <a:pt x="5701" y="84356"/>
                  </a:lnTo>
                  <a:lnTo>
                    <a:pt x="55234" y="148255"/>
                  </a:lnTo>
                  <a:lnTo>
                    <a:pt x="73483" y="135232"/>
                  </a:lnTo>
                  <a:lnTo>
                    <a:pt x="23950" y="70117"/>
                  </a:lnTo>
                  <a:lnTo>
                    <a:pt x="22560" y="67513"/>
                  </a:lnTo>
                  <a:lnTo>
                    <a:pt x="22560" y="63519"/>
                  </a:lnTo>
                  <a:lnTo>
                    <a:pt x="25167" y="60915"/>
                  </a:lnTo>
                  <a:lnTo>
                    <a:pt x="73483" y="24450"/>
                  </a:lnTo>
                  <a:lnTo>
                    <a:pt x="77481" y="21846"/>
                  </a:lnTo>
                  <a:lnTo>
                    <a:pt x="81304" y="21846"/>
                  </a:lnTo>
                  <a:lnTo>
                    <a:pt x="83911" y="25840"/>
                  </a:lnTo>
                  <a:lnTo>
                    <a:pt x="132228" y="89565"/>
                  </a:lnTo>
                  <a:lnTo>
                    <a:pt x="134835" y="92169"/>
                  </a:lnTo>
                  <a:lnTo>
                    <a:pt x="134835" y="97379"/>
                  </a:lnTo>
                  <a:lnTo>
                    <a:pt x="130837" y="99983"/>
                  </a:lnTo>
                  <a:lnTo>
                    <a:pt x="83911" y="136447"/>
                  </a:lnTo>
                  <a:lnTo>
                    <a:pt x="87044" y="159890"/>
                  </a:lnTo>
                  <a:lnTo>
                    <a:pt x="96946" y="154679"/>
                  </a:lnTo>
                  <a:lnTo>
                    <a:pt x="145263" y="118215"/>
                  </a:lnTo>
                  <a:lnTo>
                    <a:pt x="153205" y="108689"/>
                  </a:lnTo>
                  <a:lnTo>
                    <a:pt x="156899" y="97167"/>
                  </a:lnTo>
                  <a:lnTo>
                    <a:pt x="156206" y="85207"/>
                  </a:lnTo>
                  <a:lnTo>
                    <a:pt x="151693" y="75326"/>
                  </a:lnTo>
                  <a:lnTo>
                    <a:pt x="102160" y="11428"/>
                  </a:lnTo>
                  <a:lnTo>
                    <a:pt x="92938" y="3588"/>
                  </a:lnTo>
                  <a:lnTo>
                    <a:pt x="81861" y="0"/>
                  </a:lnTo>
                  <a:lnTo>
                    <a:pt x="70077" y="916"/>
                  </a:lnTo>
                  <a:lnTo>
                    <a:pt x="59232" y="6218"/>
                  </a:lnTo>
                  <a:lnTo>
                    <a:pt x="12132" y="42682"/>
                  </a:lnTo>
                  <a:close/>
                </a:path>
              </a:pathLst>
            </a:custGeom>
            <a:solidFill>
              <a:srgbClr val="343537"/>
            </a:solidFill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0" name="object 100">
              <a:extLst>
                <a:ext uri="{FF2B5EF4-FFF2-40B4-BE49-F238E27FC236}">
                  <a16:creationId xmlns:a16="http://schemas.microsoft.com/office/drawing/2014/main" id="{18C032EE-44BC-4F79-A3CA-B259F151411F}"/>
                </a:ext>
              </a:extLst>
            </p:cNvPr>
            <p:cNvSpPr/>
            <p:nvPr/>
          </p:nvSpPr>
          <p:spPr>
            <a:xfrm>
              <a:off x="4496692" y="1658242"/>
              <a:ext cx="269737" cy="174680"/>
            </a:xfrm>
            <a:custGeom>
              <a:avLst/>
              <a:gdLst/>
              <a:ahLst/>
              <a:cxnLst/>
              <a:rect l="l" t="t" r="r" b="b"/>
              <a:pathLst>
                <a:path w="269737" h="174680">
                  <a:moveTo>
                    <a:pt x="186313" y="0"/>
                  </a:moveTo>
                  <a:lnTo>
                    <a:pt x="0" y="112170"/>
                  </a:lnTo>
                  <a:lnTo>
                    <a:pt x="26070" y="174680"/>
                  </a:lnTo>
                  <a:lnTo>
                    <a:pt x="269737" y="44277"/>
                  </a:lnTo>
                  <a:lnTo>
                    <a:pt x="186313" y="0"/>
                  </a:lnTo>
                  <a:close/>
                </a:path>
              </a:pathLst>
            </a:custGeom>
            <a:solidFill>
              <a:srgbClr val="F19042"/>
            </a:solidFill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1" name="object 101">
              <a:extLst>
                <a:ext uri="{FF2B5EF4-FFF2-40B4-BE49-F238E27FC236}">
                  <a16:creationId xmlns:a16="http://schemas.microsoft.com/office/drawing/2014/main" id="{C7DABFA3-749C-4624-868E-B5D6065C95BA}"/>
                </a:ext>
              </a:extLst>
            </p:cNvPr>
            <p:cNvSpPr/>
            <p:nvPr/>
          </p:nvSpPr>
          <p:spPr>
            <a:xfrm>
              <a:off x="4740360" y="1509782"/>
              <a:ext cx="518967" cy="674758"/>
            </a:xfrm>
            <a:custGeom>
              <a:avLst/>
              <a:gdLst/>
              <a:ahLst/>
              <a:cxnLst/>
              <a:rect l="l" t="t" r="r" b="b"/>
              <a:pathLst>
                <a:path w="518967" h="674758">
                  <a:moveTo>
                    <a:pt x="0" y="608428"/>
                  </a:moveTo>
                  <a:lnTo>
                    <a:pt x="286943" y="674758"/>
                  </a:lnTo>
                  <a:lnTo>
                    <a:pt x="465436" y="304908"/>
                  </a:lnTo>
                  <a:lnTo>
                    <a:pt x="473751" y="284561"/>
                  </a:lnTo>
                  <a:lnTo>
                    <a:pt x="482461" y="256899"/>
                  </a:lnTo>
                  <a:lnTo>
                    <a:pt x="491008" y="225035"/>
                  </a:lnTo>
                  <a:lnTo>
                    <a:pt x="499031" y="191692"/>
                  </a:lnTo>
                  <a:lnTo>
                    <a:pt x="506169" y="159594"/>
                  </a:lnTo>
                  <a:lnTo>
                    <a:pt x="512061" y="131463"/>
                  </a:lnTo>
                  <a:lnTo>
                    <a:pt x="516345" y="110024"/>
                  </a:lnTo>
                  <a:lnTo>
                    <a:pt x="518967" y="96369"/>
                  </a:lnTo>
                  <a:lnTo>
                    <a:pt x="409473" y="0"/>
                  </a:lnTo>
                  <a:lnTo>
                    <a:pt x="251662" y="75532"/>
                  </a:lnTo>
                  <a:lnTo>
                    <a:pt x="229411" y="105643"/>
                  </a:lnTo>
                  <a:lnTo>
                    <a:pt x="216031" y="128229"/>
                  </a:lnTo>
                  <a:lnTo>
                    <a:pt x="201463" y="154957"/>
                  </a:lnTo>
                  <a:lnTo>
                    <a:pt x="185944" y="185168"/>
                  </a:lnTo>
                  <a:lnTo>
                    <a:pt x="169710" y="218204"/>
                  </a:lnTo>
                  <a:lnTo>
                    <a:pt x="152999" y="253406"/>
                  </a:lnTo>
                  <a:lnTo>
                    <a:pt x="136047" y="290116"/>
                  </a:lnTo>
                  <a:lnTo>
                    <a:pt x="119091" y="327673"/>
                  </a:lnTo>
                  <a:lnTo>
                    <a:pt x="102368" y="365421"/>
                  </a:lnTo>
                  <a:lnTo>
                    <a:pt x="86113" y="402700"/>
                  </a:lnTo>
                  <a:lnTo>
                    <a:pt x="70565" y="438851"/>
                  </a:lnTo>
                  <a:lnTo>
                    <a:pt x="55959" y="473216"/>
                  </a:lnTo>
                  <a:lnTo>
                    <a:pt x="42533" y="505137"/>
                  </a:lnTo>
                  <a:lnTo>
                    <a:pt x="30523" y="533953"/>
                  </a:lnTo>
                  <a:lnTo>
                    <a:pt x="20166" y="559008"/>
                  </a:lnTo>
                  <a:lnTo>
                    <a:pt x="11698" y="579641"/>
                  </a:lnTo>
                  <a:lnTo>
                    <a:pt x="1378" y="605010"/>
                  </a:lnTo>
                  <a:lnTo>
                    <a:pt x="0" y="608428"/>
                  </a:lnTo>
                  <a:close/>
                </a:path>
              </a:pathLst>
            </a:custGeom>
            <a:solidFill>
              <a:srgbClr val="292B6B"/>
            </a:solidFill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object 102">
              <a:extLst>
                <a:ext uri="{FF2B5EF4-FFF2-40B4-BE49-F238E27FC236}">
                  <a16:creationId xmlns:a16="http://schemas.microsoft.com/office/drawing/2014/main" id="{58F0764F-CFD1-4F2C-ADA5-3A6D68651E84}"/>
                </a:ext>
              </a:extLst>
            </p:cNvPr>
            <p:cNvSpPr/>
            <p:nvPr/>
          </p:nvSpPr>
          <p:spPr>
            <a:xfrm>
              <a:off x="4437948" y="1741762"/>
              <a:ext cx="143385" cy="161483"/>
            </a:xfrm>
            <a:custGeom>
              <a:avLst/>
              <a:gdLst/>
              <a:ahLst/>
              <a:cxnLst/>
              <a:rect l="l" t="t" r="r" b="b"/>
              <a:pathLst>
                <a:path w="143385" h="161483">
                  <a:moveTo>
                    <a:pt x="50692" y="153852"/>
                  </a:moveTo>
                  <a:lnTo>
                    <a:pt x="59417" y="159281"/>
                  </a:lnTo>
                  <a:lnTo>
                    <a:pt x="63958" y="161483"/>
                  </a:lnTo>
                  <a:lnTo>
                    <a:pt x="67014" y="159836"/>
                  </a:lnTo>
                  <a:lnTo>
                    <a:pt x="72518" y="156830"/>
                  </a:lnTo>
                  <a:lnTo>
                    <a:pt x="79130" y="152722"/>
                  </a:lnTo>
                  <a:lnTo>
                    <a:pt x="85982" y="147489"/>
                  </a:lnTo>
                  <a:lnTo>
                    <a:pt x="92204" y="141107"/>
                  </a:lnTo>
                  <a:lnTo>
                    <a:pt x="96925" y="133554"/>
                  </a:lnTo>
                  <a:lnTo>
                    <a:pt x="99278" y="124805"/>
                  </a:lnTo>
                  <a:lnTo>
                    <a:pt x="98392" y="114839"/>
                  </a:lnTo>
                  <a:lnTo>
                    <a:pt x="93397" y="103631"/>
                  </a:lnTo>
                  <a:lnTo>
                    <a:pt x="83424" y="91160"/>
                  </a:lnTo>
                  <a:lnTo>
                    <a:pt x="143385" y="58516"/>
                  </a:lnTo>
                  <a:lnTo>
                    <a:pt x="110884" y="0"/>
                  </a:lnTo>
                  <a:lnTo>
                    <a:pt x="0" y="61120"/>
                  </a:lnTo>
                  <a:lnTo>
                    <a:pt x="28677" y="122414"/>
                  </a:lnTo>
                  <a:lnTo>
                    <a:pt x="49533" y="140646"/>
                  </a:lnTo>
                  <a:lnTo>
                    <a:pt x="45131" y="146964"/>
                  </a:lnTo>
                  <a:lnTo>
                    <a:pt x="50692" y="153852"/>
                  </a:lnTo>
                  <a:close/>
                </a:path>
              </a:pathLst>
            </a:custGeom>
            <a:solidFill>
              <a:srgbClr val="F19042"/>
            </a:solidFill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3" name="object 103">
              <a:extLst>
                <a:ext uri="{FF2B5EF4-FFF2-40B4-BE49-F238E27FC236}">
                  <a16:creationId xmlns:a16="http://schemas.microsoft.com/office/drawing/2014/main" id="{907041A8-863E-4319-ABB6-7E4F2BC9D394}"/>
                </a:ext>
              </a:extLst>
            </p:cNvPr>
            <p:cNvSpPr/>
            <p:nvPr/>
          </p:nvSpPr>
          <p:spPr>
            <a:xfrm>
              <a:off x="4433901" y="1862074"/>
              <a:ext cx="58090" cy="47207"/>
            </a:xfrm>
            <a:custGeom>
              <a:avLst/>
              <a:gdLst/>
              <a:ahLst/>
              <a:cxnLst/>
              <a:rect l="l" t="t" r="r" b="b"/>
              <a:pathLst>
                <a:path w="58090" h="47207">
                  <a:moveTo>
                    <a:pt x="9260" y="15126"/>
                  </a:moveTo>
                  <a:lnTo>
                    <a:pt x="8975" y="15287"/>
                  </a:lnTo>
                  <a:lnTo>
                    <a:pt x="1809" y="22282"/>
                  </a:lnTo>
                  <a:lnTo>
                    <a:pt x="0" y="30508"/>
                  </a:lnTo>
                  <a:lnTo>
                    <a:pt x="2475" y="38429"/>
                  </a:lnTo>
                  <a:lnTo>
                    <a:pt x="8165" y="44507"/>
                  </a:lnTo>
                  <a:lnTo>
                    <a:pt x="15998" y="47207"/>
                  </a:lnTo>
                  <a:lnTo>
                    <a:pt x="24902" y="44991"/>
                  </a:lnTo>
                  <a:lnTo>
                    <a:pt x="49756" y="31969"/>
                  </a:lnTo>
                  <a:lnTo>
                    <a:pt x="55535" y="26668"/>
                  </a:lnTo>
                  <a:lnTo>
                    <a:pt x="58090" y="18402"/>
                  </a:lnTo>
                  <a:lnTo>
                    <a:pt x="56282" y="9981"/>
                  </a:lnTo>
                  <a:lnTo>
                    <a:pt x="50915" y="3236"/>
                  </a:lnTo>
                  <a:lnTo>
                    <a:pt x="42794" y="0"/>
                  </a:lnTo>
                  <a:lnTo>
                    <a:pt x="32723" y="2103"/>
                  </a:lnTo>
                  <a:lnTo>
                    <a:pt x="9260" y="15126"/>
                  </a:lnTo>
                  <a:close/>
                </a:path>
              </a:pathLst>
            </a:custGeom>
            <a:solidFill>
              <a:srgbClr val="F19042"/>
            </a:solidFill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4" name="object 104">
              <a:extLst>
                <a:ext uri="{FF2B5EF4-FFF2-40B4-BE49-F238E27FC236}">
                  <a16:creationId xmlns:a16="http://schemas.microsoft.com/office/drawing/2014/main" id="{3857E313-55D9-4957-80A0-D6DE00062DB8}"/>
                </a:ext>
              </a:extLst>
            </p:cNvPr>
            <p:cNvSpPr/>
            <p:nvPr/>
          </p:nvSpPr>
          <p:spPr>
            <a:xfrm>
              <a:off x="4422823" y="1842015"/>
              <a:ext cx="58321" cy="47812"/>
            </a:xfrm>
            <a:custGeom>
              <a:avLst/>
              <a:gdLst/>
              <a:ahLst/>
              <a:cxnLst/>
              <a:rect l="l" t="t" r="r" b="b"/>
              <a:pathLst>
                <a:path w="58321" h="47812">
                  <a:moveTo>
                    <a:pt x="8694" y="15563"/>
                  </a:moveTo>
                  <a:lnTo>
                    <a:pt x="1895" y="22382"/>
                  </a:lnTo>
                  <a:lnTo>
                    <a:pt x="0" y="30719"/>
                  </a:lnTo>
                  <a:lnTo>
                    <a:pt x="2385" y="38790"/>
                  </a:lnTo>
                  <a:lnTo>
                    <a:pt x="8085" y="45014"/>
                  </a:lnTo>
                  <a:lnTo>
                    <a:pt x="16129" y="47812"/>
                  </a:lnTo>
                  <a:lnTo>
                    <a:pt x="25552" y="45602"/>
                  </a:lnTo>
                  <a:lnTo>
                    <a:pt x="49015" y="31190"/>
                  </a:lnTo>
                  <a:lnTo>
                    <a:pt x="55933" y="25425"/>
                  </a:lnTo>
                  <a:lnTo>
                    <a:pt x="58321" y="17438"/>
                  </a:lnTo>
                  <a:lnTo>
                    <a:pt x="56472" y="9303"/>
                  </a:lnTo>
                  <a:lnTo>
                    <a:pt x="51173" y="2872"/>
                  </a:lnTo>
                  <a:lnTo>
                    <a:pt x="43211" y="0"/>
                  </a:lnTo>
                  <a:lnTo>
                    <a:pt x="33373" y="2540"/>
                  </a:lnTo>
                  <a:lnTo>
                    <a:pt x="8694" y="15563"/>
                  </a:lnTo>
                  <a:close/>
                </a:path>
              </a:pathLst>
            </a:custGeom>
            <a:solidFill>
              <a:srgbClr val="F19042"/>
            </a:solidFill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5" name="object 105">
              <a:extLst>
                <a:ext uri="{FF2B5EF4-FFF2-40B4-BE49-F238E27FC236}">
                  <a16:creationId xmlns:a16="http://schemas.microsoft.com/office/drawing/2014/main" id="{740DC01B-468F-47B8-8558-F1AC5E025FC1}"/>
                </a:ext>
              </a:extLst>
            </p:cNvPr>
            <p:cNvSpPr/>
            <p:nvPr/>
          </p:nvSpPr>
          <p:spPr>
            <a:xfrm>
              <a:off x="4411811" y="1822417"/>
              <a:ext cx="58013" cy="46665"/>
            </a:xfrm>
            <a:custGeom>
              <a:avLst/>
              <a:gdLst/>
              <a:ahLst/>
              <a:cxnLst/>
              <a:rect l="l" t="t" r="r" b="b"/>
              <a:pathLst>
                <a:path w="58013" h="46665">
                  <a:moveTo>
                    <a:pt x="9278" y="15714"/>
                  </a:moveTo>
                  <a:lnTo>
                    <a:pt x="2062" y="22372"/>
                  </a:lnTo>
                  <a:lnTo>
                    <a:pt x="0" y="30436"/>
                  </a:lnTo>
                  <a:lnTo>
                    <a:pt x="2360" y="38184"/>
                  </a:lnTo>
                  <a:lnTo>
                    <a:pt x="8037" y="44099"/>
                  </a:lnTo>
                  <a:lnTo>
                    <a:pt x="15926" y="46665"/>
                  </a:lnTo>
                  <a:lnTo>
                    <a:pt x="24920" y="44364"/>
                  </a:lnTo>
                  <a:lnTo>
                    <a:pt x="49600" y="31341"/>
                  </a:lnTo>
                  <a:lnTo>
                    <a:pt x="55424" y="25986"/>
                  </a:lnTo>
                  <a:lnTo>
                    <a:pt x="58013" y="17732"/>
                  </a:lnTo>
                  <a:lnTo>
                    <a:pt x="56332" y="9398"/>
                  </a:lnTo>
                  <a:lnTo>
                    <a:pt x="51211" y="2861"/>
                  </a:lnTo>
                  <a:lnTo>
                    <a:pt x="43477" y="0"/>
                  </a:lnTo>
                  <a:lnTo>
                    <a:pt x="33958" y="2691"/>
                  </a:lnTo>
                  <a:lnTo>
                    <a:pt x="9278" y="15714"/>
                  </a:lnTo>
                  <a:close/>
                </a:path>
              </a:pathLst>
            </a:custGeom>
            <a:solidFill>
              <a:srgbClr val="F19042"/>
            </a:solidFill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6" name="object 106">
              <a:extLst>
                <a:ext uri="{FF2B5EF4-FFF2-40B4-BE49-F238E27FC236}">
                  <a16:creationId xmlns:a16="http://schemas.microsoft.com/office/drawing/2014/main" id="{0732CDE2-A2E3-4DFC-8FF9-6DEEC1CD12D6}"/>
                </a:ext>
              </a:extLst>
            </p:cNvPr>
            <p:cNvSpPr/>
            <p:nvPr/>
          </p:nvSpPr>
          <p:spPr>
            <a:xfrm>
              <a:off x="4400956" y="1802170"/>
              <a:ext cx="58399" cy="47198"/>
            </a:xfrm>
            <a:custGeom>
              <a:avLst/>
              <a:gdLst/>
              <a:ahLst/>
              <a:cxnLst/>
              <a:rect l="l" t="t" r="r" b="b"/>
              <a:pathLst>
                <a:path w="58399" h="47198">
                  <a:moveTo>
                    <a:pt x="8315" y="15124"/>
                  </a:moveTo>
                  <a:lnTo>
                    <a:pt x="1735" y="21744"/>
                  </a:lnTo>
                  <a:lnTo>
                    <a:pt x="0" y="30049"/>
                  </a:lnTo>
                  <a:lnTo>
                    <a:pt x="2569" y="38127"/>
                  </a:lnTo>
                  <a:lnTo>
                    <a:pt x="8368" y="44377"/>
                  </a:lnTo>
                  <a:lnTo>
                    <a:pt x="16319" y="47198"/>
                  </a:lnTo>
                  <a:lnTo>
                    <a:pt x="25347" y="44990"/>
                  </a:lnTo>
                  <a:lnTo>
                    <a:pt x="50027" y="31967"/>
                  </a:lnTo>
                  <a:lnTo>
                    <a:pt x="55772" y="26731"/>
                  </a:lnTo>
                  <a:lnTo>
                    <a:pt x="58399" y="18459"/>
                  </a:lnTo>
                  <a:lnTo>
                    <a:pt x="56655" y="10020"/>
                  </a:lnTo>
                  <a:lnTo>
                    <a:pt x="51336" y="3253"/>
                  </a:lnTo>
                  <a:lnTo>
                    <a:pt x="43241" y="0"/>
                  </a:lnTo>
                  <a:lnTo>
                    <a:pt x="33168" y="2101"/>
                  </a:lnTo>
                  <a:lnTo>
                    <a:pt x="8315" y="15124"/>
                  </a:lnTo>
                  <a:close/>
                </a:path>
              </a:pathLst>
            </a:custGeom>
            <a:solidFill>
              <a:srgbClr val="F19042"/>
            </a:solidFill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7" name="object 107">
              <a:extLst>
                <a:ext uri="{FF2B5EF4-FFF2-40B4-BE49-F238E27FC236}">
                  <a16:creationId xmlns:a16="http://schemas.microsoft.com/office/drawing/2014/main" id="{B46BEBF0-7CB7-4E08-9D38-F74662098F64}"/>
                </a:ext>
              </a:extLst>
            </p:cNvPr>
            <p:cNvSpPr/>
            <p:nvPr/>
          </p:nvSpPr>
          <p:spPr>
            <a:xfrm>
              <a:off x="5136798" y="1213506"/>
              <a:ext cx="301043" cy="429108"/>
            </a:xfrm>
            <a:custGeom>
              <a:avLst/>
              <a:gdLst/>
              <a:ahLst/>
              <a:cxnLst/>
              <a:rect l="l" t="t" r="r" b="b"/>
              <a:pathLst>
                <a:path w="301043" h="429108">
                  <a:moveTo>
                    <a:pt x="3825" y="165542"/>
                  </a:moveTo>
                  <a:lnTo>
                    <a:pt x="7874" y="180757"/>
                  </a:lnTo>
                  <a:lnTo>
                    <a:pt x="12694" y="194823"/>
                  </a:lnTo>
                  <a:lnTo>
                    <a:pt x="17798" y="207610"/>
                  </a:lnTo>
                  <a:lnTo>
                    <a:pt x="22694" y="218988"/>
                  </a:lnTo>
                  <a:lnTo>
                    <a:pt x="26896" y="228825"/>
                  </a:lnTo>
                  <a:lnTo>
                    <a:pt x="29913" y="236993"/>
                  </a:lnTo>
                  <a:lnTo>
                    <a:pt x="31257" y="243360"/>
                  </a:lnTo>
                  <a:lnTo>
                    <a:pt x="31284" y="244183"/>
                  </a:lnTo>
                  <a:lnTo>
                    <a:pt x="28830" y="254953"/>
                  </a:lnTo>
                  <a:lnTo>
                    <a:pt x="23247" y="270826"/>
                  </a:lnTo>
                  <a:lnTo>
                    <a:pt x="17202" y="286207"/>
                  </a:lnTo>
                  <a:lnTo>
                    <a:pt x="13363" y="295497"/>
                  </a:lnTo>
                  <a:lnTo>
                    <a:pt x="13035" y="296275"/>
                  </a:lnTo>
                  <a:lnTo>
                    <a:pt x="114708" y="429108"/>
                  </a:lnTo>
                  <a:lnTo>
                    <a:pt x="148599" y="331523"/>
                  </a:lnTo>
                  <a:lnTo>
                    <a:pt x="152542" y="334661"/>
                  </a:lnTo>
                  <a:lnTo>
                    <a:pt x="162687" y="342155"/>
                  </a:lnTo>
                  <a:lnTo>
                    <a:pt x="176506" y="351125"/>
                  </a:lnTo>
                  <a:lnTo>
                    <a:pt x="191470" y="358692"/>
                  </a:lnTo>
                  <a:lnTo>
                    <a:pt x="196030" y="360470"/>
                  </a:lnTo>
                  <a:lnTo>
                    <a:pt x="206720" y="363538"/>
                  </a:lnTo>
                  <a:lnTo>
                    <a:pt x="220325" y="365006"/>
                  </a:lnTo>
                  <a:lnTo>
                    <a:pt x="233396" y="361891"/>
                  </a:lnTo>
                  <a:lnTo>
                    <a:pt x="239844" y="356180"/>
                  </a:lnTo>
                  <a:lnTo>
                    <a:pt x="246031" y="337174"/>
                  </a:lnTo>
                  <a:lnTo>
                    <a:pt x="251119" y="322293"/>
                  </a:lnTo>
                  <a:lnTo>
                    <a:pt x="255432" y="310487"/>
                  </a:lnTo>
                  <a:lnTo>
                    <a:pt x="259293" y="300704"/>
                  </a:lnTo>
                  <a:lnTo>
                    <a:pt x="263025" y="291892"/>
                  </a:lnTo>
                  <a:lnTo>
                    <a:pt x="266952" y="283000"/>
                  </a:lnTo>
                  <a:lnTo>
                    <a:pt x="271396" y="272978"/>
                  </a:lnTo>
                  <a:lnTo>
                    <a:pt x="273735" y="267624"/>
                  </a:lnTo>
                  <a:lnTo>
                    <a:pt x="285557" y="265053"/>
                  </a:lnTo>
                  <a:lnTo>
                    <a:pt x="294218" y="260661"/>
                  </a:lnTo>
                  <a:lnTo>
                    <a:pt x="299464" y="254355"/>
                  </a:lnTo>
                  <a:lnTo>
                    <a:pt x="301043" y="246041"/>
                  </a:lnTo>
                  <a:lnTo>
                    <a:pt x="298705" y="235624"/>
                  </a:lnTo>
                  <a:lnTo>
                    <a:pt x="292197" y="223010"/>
                  </a:lnTo>
                  <a:lnTo>
                    <a:pt x="284163" y="211713"/>
                  </a:lnTo>
                  <a:lnTo>
                    <a:pt x="294272" y="177693"/>
                  </a:lnTo>
                  <a:lnTo>
                    <a:pt x="298013" y="146420"/>
                  </a:lnTo>
                  <a:lnTo>
                    <a:pt x="296021" y="117963"/>
                  </a:lnTo>
                  <a:lnTo>
                    <a:pt x="288930" y="92391"/>
                  </a:lnTo>
                  <a:lnTo>
                    <a:pt x="277376" y="69774"/>
                  </a:lnTo>
                  <a:lnTo>
                    <a:pt x="261993" y="50181"/>
                  </a:lnTo>
                  <a:lnTo>
                    <a:pt x="243416" y="33681"/>
                  </a:lnTo>
                  <a:lnTo>
                    <a:pt x="222279" y="20344"/>
                  </a:lnTo>
                  <a:lnTo>
                    <a:pt x="199217" y="10238"/>
                  </a:lnTo>
                  <a:lnTo>
                    <a:pt x="174864" y="3434"/>
                  </a:lnTo>
                  <a:lnTo>
                    <a:pt x="149856" y="0"/>
                  </a:lnTo>
                  <a:lnTo>
                    <a:pt x="124827" y="5"/>
                  </a:lnTo>
                  <a:lnTo>
                    <a:pt x="100411" y="3519"/>
                  </a:lnTo>
                  <a:lnTo>
                    <a:pt x="77244" y="10611"/>
                  </a:lnTo>
                  <a:lnTo>
                    <a:pt x="55960" y="21351"/>
                  </a:lnTo>
                  <a:lnTo>
                    <a:pt x="37194" y="35808"/>
                  </a:lnTo>
                  <a:lnTo>
                    <a:pt x="21580" y="54050"/>
                  </a:lnTo>
                  <a:lnTo>
                    <a:pt x="9753" y="76148"/>
                  </a:lnTo>
                  <a:lnTo>
                    <a:pt x="2348" y="102170"/>
                  </a:lnTo>
                  <a:lnTo>
                    <a:pt x="0" y="132187"/>
                  </a:lnTo>
                  <a:lnTo>
                    <a:pt x="1037" y="149309"/>
                  </a:lnTo>
                  <a:lnTo>
                    <a:pt x="3825" y="165542"/>
                  </a:lnTo>
                  <a:close/>
                </a:path>
              </a:pathLst>
            </a:custGeom>
            <a:solidFill>
              <a:srgbClr val="F19042"/>
            </a:solidFill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8" name="object 108">
              <a:extLst>
                <a:ext uri="{FF2B5EF4-FFF2-40B4-BE49-F238E27FC236}">
                  <a16:creationId xmlns:a16="http://schemas.microsoft.com/office/drawing/2014/main" id="{4CA76FC6-C81E-4E55-9ED1-FDBCBD6717A6}"/>
                </a:ext>
              </a:extLst>
            </p:cNvPr>
            <p:cNvSpPr/>
            <p:nvPr/>
          </p:nvSpPr>
          <p:spPr>
            <a:xfrm>
              <a:off x="4181071" y="2252259"/>
              <a:ext cx="784881" cy="704797"/>
            </a:xfrm>
            <a:custGeom>
              <a:avLst/>
              <a:gdLst/>
              <a:ahLst/>
              <a:cxnLst/>
              <a:rect l="l" t="t" r="r" b="b"/>
              <a:pathLst>
                <a:path w="784881" h="704797">
                  <a:moveTo>
                    <a:pt x="488899" y="326960"/>
                  </a:moveTo>
                  <a:lnTo>
                    <a:pt x="0" y="590196"/>
                  </a:lnTo>
                  <a:lnTo>
                    <a:pt x="35281" y="704797"/>
                  </a:lnTo>
                  <a:lnTo>
                    <a:pt x="39871" y="702996"/>
                  </a:lnTo>
                  <a:lnTo>
                    <a:pt x="73842" y="689588"/>
                  </a:lnTo>
                  <a:lnTo>
                    <a:pt x="101393" y="678650"/>
                  </a:lnTo>
                  <a:lnTo>
                    <a:pt x="134768" y="665335"/>
                  </a:lnTo>
                  <a:lnTo>
                    <a:pt x="173051" y="649978"/>
                  </a:lnTo>
                  <a:lnTo>
                    <a:pt x="215327" y="632912"/>
                  </a:lnTo>
                  <a:lnTo>
                    <a:pt x="260682" y="614472"/>
                  </a:lnTo>
                  <a:lnTo>
                    <a:pt x="308199" y="594992"/>
                  </a:lnTo>
                  <a:lnTo>
                    <a:pt x="356963" y="574807"/>
                  </a:lnTo>
                  <a:lnTo>
                    <a:pt x="406060" y="554251"/>
                  </a:lnTo>
                  <a:lnTo>
                    <a:pt x="454574" y="533658"/>
                  </a:lnTo>
                  <a:lnTo>
                    <a:pt x="501591" y="513362"/>
                  </a:lnTo>
                  <a:lnTo>
                    <a:pt x="546194" y="493698"/>
                  </a:lnTo>
                  <a:lnTo>
                    <a:pt x="587468" y="475000"/>
                  </a:lnTo>
                  <a:lnTo>
                    <a:pt x="624499" y="457603"/>
                  </a:lnTo>
                  <a:lnTo>
                    <a:pt x="656372" y="441840"/>
                  </a:lnTo>
                  <a:lnTo>
                    <a:pt x="682170" y="428046"/>
                  </a:lnTo>
                  <a:lnTo>
                    <a:pt x="711885" y="407702"/>
                  </a:lnTo>
                  <a:lnTo>
                    <a:pt x="784881" y="65114"/>
                  </a:lnTo>
                  <a:lnTo>
                    <a:pt x="550251" y="0"/>
                  </a:lnTo>
                  <a:lnTo>
                    <a:pt x="550512" y="4133"/>
                  </a:lnTo>
                  <a:lnTo>
                    <a:pt x="549800" y="12319"/>
                  </a:lnTo>
                  <a:lnTo>
                    <a:pt x="548219" y="24096"/>
                  </a:lnTo>
                  <a:lnTo>
                    <a:pt x="545872" y="39004"/>
                  </a:lnTo>
                  <a:lnTo>
                    <a:pt x="542864" y="56581"/>
                  </a:lnTo>
                  <a:lnTo>
                    <a:pt x="539298" y="76366"/>
                  </a:lnTo>
                  <a:lnTo>
                    <a:pt x="535278" y="97898"/>
                  </a:lnTo>
                  <a:lnTo>
                    <a:pt x="530907" y="120716"/>
                  </a:lnTo>
                  <a:lnTo>
                    <a:pt x="526290" y="144358"/>
                  </a:lnTo>
                  <a:lnTo>
                    <a:pt x="521530" y="168363"/>
                  </a:lnTo>
                  <a:lnTo>
                    <a:pt x="516731" y="192271"/>
                  </a:lnTo>
                  <a:lnTo>
                    <a:pt x="511997" y="215621"/>
                  </a:lnTo>
                  <a:lnTo>
                    <a:pt x="507431" y="237950"/>
                  </a:lnTo>
                  <a:lnTo>
                    <a:pt x="503137" y="258798"/>
                  </a:lnTo>
                  <a:lnTo>
                    <a:pt x="499219" y="277704"/>
                  </a:lnTo>
                  <a:lnTo>
                    <a:pt x="495780" y="294207"/>
                  </a:lnTo>
                  <a:lnTo>
                    <a:pt x="492925" y="307845"/>
                  </a:lnTo>
                  <a:lnTo>
                    <a:pt x="490758" y="318157"/>
                  </a:lnTo>
                  <a:lnTo>
                    <a:pt x="489381" y="324683"/>
                  </a:lnTo>
                  <a:lnTo>
                    <a:pt x="488899" y="326960"/>
                  </a:lnTo>
                  <a:close/>
                </a:path>
              </a:pathLst>
            </a:custGeom>
            <a:solidFill>
              <a:srgbClr val="3461B6"/>
            </a:solidFill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9" name="object 109">
              <a:extLst>
                <a:ext uri="{FF2B5EF4-FFF2-40B4-BE49-F238E27FC236}">
                  <a16:creationId xmlns:a16="http://schemas.microsoft.com/office/drawing/2014/main" id="{6665A5C0-CA32-4D92-B897-D288B75F62B7}"/>
                </a:ext>
              </a:extLst>
            </p:cNvPr>
            <p:cNvSpPr/>
            <p:nvPr/>
          </p:nvSpPr>
          <p:spPr>
            <a:xfrm>
              <a:off x="4612617" y="1556463"/>
              <a:ext cx="564519" cy="220374"/>
            </a:xfrm>
            <a:custGeom>
              <a:avLst/>
              <a:gdLst/>
              <a:ahLst/>
              <a:cxnLst/>
              <a:rect l="l" t="t" r="r" b="b"/>
              <a:pathLst>
                <a:path w="564519" h="220374">
                  <a:moveTo>
                    <a:pt x="0" y="129214"/>
                  </a:moveTo>
                  <a:lnTo>
                    <a:pt x="52140" y="220374"/>
                  </a:lnTo>
                  <a:lnTo>
                    <a:pt x="182490" y="153870"/>
                  </a:lnTo>
                  <a:lnTo>
                    <a:pt x="528004" y="148661"/>
                  </a:lnTo>
                  <a:lnTo>
                    <a:pt x="541544" y="144013"/>
                  </a:lnTo>
                  <a:lnTo>
                    <a:pt x="553440" y="131482"/>
                  </a:lnTo>
                  <a:lnTo>
                    <a:pt x="561747" y="113185"/>
                  </a:lnTo>
                  <a:lnTo>
                    <a:pt x="564519" y="91241"/>
                  </a:lnTo>
                  <a:lnTo>
                    <a:pt x="563221" y="79563"/>
                  </a:lnTo>
                  <a:lnTo>
                    <a:pt x="554042" y="56119"/>
                  </a:lnTo>
                  <a:lnTo>
                    <a:pt x="545673" y="44882"/>
                  </a:lnTo>
                  <a:lnTo>
                    <a:pt x="534462" y="34322"/>
                  </a:lnTo>
                  <a:lnTo>
                    <a:pt x="520164" y="24704"/>
                  </a:lnTo>
                  <a:lnTo>
                    <a:pt x="502537" y="16292"/>
                  </a:lnTo>
                  <a:lnTo>
                    <a:pt x="481337" y="9350"/>
                  </a:lnTo>
                  <a:lnTo>
                    <a:pt x="456320" y="4145"/>
                  </a:lnTo>
                  <a:lnTo>
                    <a:pt x="427245" y="940"/>
                  </a:lnTo>
                  <a:lnTo>
                    <a:pt x="393866" y="0"/>
                  </a:lnTo>
                  <a:lnTo>
                    <a:pt x="355942" y="1589"/>
                  </a:lnTo>
                  <a:lnTo>
                    <a:pt x="329573" y="3444"/>
                  </a:lnTo>
                  <a:lnTo>
                    <a:pt x="311105" y="4948"/>
                  </a:lnTo>
                  <a:lnTo>
                    <a:pt x="292906" y="6575"/>
                  </a:lnTo>
                  <a:lnTo>
                    <a:pt x="275127" y="8292"/>
                  </a:lnTo>
                  <a:lnTo>
                    <a:pt x="257916" y="10065"/>
                  </a:lnTo>
                  <a:lnTo>
                    <a:pt x="241422" y="11860"/>
                  </a:lnTo>
                  <a:lnTo>
                    <a:pt x="225792" y="13644"/>
                  </a:lnTo>
                  <a:lnTo>
                    <a:pt x="211177" y="15383"/>
                  </a:lnTo>
                  <a:lnTo>
                    <a:pt x="185583" y="18592"/>
                  </a:lnTo>
                  <a:lnTo>
                    <a:pt x="165829" y="21218"/>
                  </a:lnTo>
                  <a:lnTo>
                    <a:pt x="149750" y="23473"/>
                  </a:lnTo>
                  <a:lnTo>
                    <a:pt x="148599" y="23641"/>
                  </a:lnTo>
                  <a:lnTo>
                    <a:pt x="0" y="129214"/>
                  </a:lnTo>
                  <a:close/>
                </a:path>
              </a:pathLst>
            </a:custGeom>
            <a:solidFill>
              <a:srgbClr val="B9E8F4"/>
            </a:solidFill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0" name="object 110">
              <a:extLst>
                <a:ext uri="{FF2B5EF4-FFF2-40B4-BE49-F238E27FC236}">
                  <a16:creationId xmlns:a16="http://schemas.microsoft.com/office/drawing/2014/main" id="{959B3289-35C9-446D-B2FD-3BAE8FE74C08}"/>
                </a:ext>
              </a:extLst>
            </p:cNvPr>
            <p:cNvSpPr/>
            <p:nvPr/>
          </p:nvSpPr>
          <p:spPr>
            <a:xfrm>
              <a:off x="5135693" y="1207183"/>
              <a:ext cx="317308" cy="163108"/>
            </a:xfrm>
            <a:custGeom>
              <a:avLst/>
              <a:gdLst/>
              <a:ahLst/>
              <a:cxnLst/>
              <a:rect l="l" t="t" r="r" b="b"/>
              <a:pathLst>
                <a:path w="317308" h="163108">
                  <a:moveTo>
                    <a:pt x="317308" y="133271"/>
                  </a:moveTo>
                  <a:lnTo>
                    <a:pt x="316523" y="114468"/>
                  </a:lnTo>
                  <a:lnTo>
                    <a:pt x="313271" y="97431"/>
                  </a:lnTo>
                  <a:lnTo>
                    <a:pt x="308036" y="82135"/>
                  </a:lnTo>
                  <a:lnTo>
                    <a:pt x="301299" y="68555"/>
                  </a:lnTo>
                  <a:lnTo>
                    <a:pt x="293545" y="56666"/>
                  </a:lnTo>
                  <a:lnTo>
                    <a:pt x="285257" y="46444"/>
                  </a:lnTo>
                  <a:lnTo>
                    <a:pt x="276918" y="37862"/>
                  </a:lnTo>
                  <a:lnTo>
                    <a:pt x="269012" y="30897"/>
                  </a:lnTo>
                  <a:lnTo>
                    <a:pt x="262021" y="25523"/>
                  </a:lnTo>
                  <a:lnTo>
                    <a:pt x="256430" y="21715"/>
                  </a:lnTo>
                  <a:lnTo>
                    <a:pt x="251377" y="18699"/>
                  </a:lnTo>
                  <a:lnTo>
                    <a:pt x="229459" y="9234"/>
                  </a:lnTo>
                  <a:lnTo>
                    <a:pt x="210061" y="2668"/>
                  </a:lnTo>
                  <a:lnTo>
                    <a:pt x="198868" y="467"/>
                  </a:lnTo>
                  <a:lnTo>
                    <a:pt x="187027" y="467"/>
                  </a:lnTo>
                  <a:lnTo>
                    <a:pt x="182682" y="2143"/>
                  </a:lnTo>
                  <a:lnTo>
                    <a:pt x="180374" y="4852"/>
                  </a:lnTo>
                  <a:lnTo>
                    <a:pt x="179771" y="8281"/>
                  </a:lnTo>
                  <a:lnTo>
                    <a:pt x="315335" y="152748"/>
                  </a:lnTo>
                  <a:lnTo>
                    <a:pt x="317308" y="133271"/>
                  </a:lnTo>
                  <a:close/>
                </a:path>
                <a:path w="317308" h="163108">
                  <a:moveTo>
                    <a:pt x="37871" y="247750"/>
                  </a:moveTo>
                  <a:lnTo>
                    <a:pt x="56065" y="237764"/>
                  </a:lnTo>
                  <a:lnTo>
                    <a:pt x="73024" y="227238"/>
                  </a:lnTo>
                  <a:lnTo>
                    <a:pt x="88745" y="216354"/>
                  </a:lnTo>
                  <a:lnTo>
                    <a:pt x="103225" y="205293"/>
                  </a:lnTo>
                  <a:lnTo>
                    <a:pt x="116461" y="194238"/>
                  </a:lnTo>
                  <a:lnTo>
                    <a:pt x="128450" y="183371"/>
                  </a:lnTo>
                  <a:lnTo>
                    <a:pt x="139190" y="172875"/>
                  </a:lnTo>
                  <a:lnTo>
                    <a:pt x="148678" y="162930"/>
                  </a:lnTo>
                  <a:lnTo>
                    <a:pt x="156909" y="153721"/>
                  </a:lnTo>
                  <a:lnTo>
                    <a:pt x="163883" y="145429"/>
                  </a:lnTo>
                  <a:lnTo>
                    <a:pt x="169595" y="138235"/>
                  </a:lnTo>
                  <a:lnTo>
                    <a:pt x="174042" y="132323"/>
                  </a:lnTo>
                  <a:lnTo>
                    <a:pt x="177223" y="127875"/>
                  </a:lnTo>
                  <a:lnTo>
                    <a:pt x="179771" y="124098"/>
                  </a:lnTo>
                  <a:lnTo>
                    <a:pt x="315335" y="152748"/>
                  </a:lnTo>
                  <a:lnTo>
                    <a:pt x="179771" y="8281"/>
                  </a:lnTo>
                  <a:lnTo>
                    <a:pt x="180374" y="4852"/>
                  </a:lnTo>
                  <a:lnTo>
                    <a:pt x="182682" y="2143"/>
                  </a:lnTo>
                  <a:lnTo>
                    <a:pt x="187027" y="467"/>
                  </a:lnTo>
                  <a:lnTo>
                    <a:pt x="93349" y="467"/>
                  </a:lnTo>
                  <a:lnTo>
                    <a:pt x="83963" y="4360"/>
                  </a:lnTo>
                  <a:lnTo>
                    <a:pt x="71840" y="10841"/>
                  </a:lnTo>
                  <a:lnTo>
                    <a:pt x="61173" y="17866"/>
                  </a:lnTo>
                  <a:lnTo>
                    <a:pt x="51921" y="25146"/>
                  </a:lnTo>
                  <a:lnTo>
                    <a:pt x="44040" y="32391"/>
                  </a:lnTo>
                  <a:lnTo>
                    <a:pt x="37488" y="39314"/>
                  </a:lnTo>
                  <a:lnTo>
                    <a:pt x="28201" y="51036"/>
                  </a:lnTo>
                  <a:lnTo>
                    <a:pt x="23177" y="58983"/>
                  </a:lnTo>
                  <a:lnTo>
                    <a:pt x="14999" y="75391"/>
                  </a:lnTo>
                  <a:lnTo>
                    <a:pt x="8570" y="92111"/>
                  </a:lnTo>
                  <a:lnTo>
                    <a:pt x="4059" y="108413"/>
                  </a:lnTo>
                  <a:lnTo>
                    <a:pt x="1268" y="124220"/>
                  </a:lnTo>
                  <a:lnTo>
                    <a:pt x="0" y="139454"/>
                  </a:lnTo>
                  <a:lnTo>
                    <a:pt x="57" y="154040"/>
                  </a:lnTo>
                  <a:lnTo>
                    <a:pt x="1244" y="167899"/>
                  </a:lnTo>
                  <a:lnTo>
                    <a:pt x="3362" y="180957"/>
                  </a:lnTo>
                  <a:lnTo>
                    <a:pt x="6215" y="193135"/>
                  </a:lnTo>
                  <a:lnTo>
                    <a:pt x="9604" y="204357"/>
                  </a:lnTo>
                  <a:lnTo>
                    <a:pt x="13334" y="214546"/>
                  </a:lnTo>
                  <a:lnTo>
                    <a:pt x="17206" y="223626"/>
                  </a:lnTo>
                  <a:lnTo>
                    <a:pt x="21023" y="231520"/>
                  </a:lnTo>
                  <a:lnTo>
                    <a:pt x="27705" y="243441"/>
                  </a:lnTo>
                  <a:lnTo>
                    <a:pt x="32388" y="250506"/>
                  </a:lnTo>
                  <a:lnTo>
                    <a:pt x="37871" y="247750"/>
                  </a:lnTo>
                  <a:close/>
                </a:path>
              </a:pathLst>
            </a:custGeom>
            <a:solidFill>
              <a:srgbClr val="343537"/>
            </a:solidFill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1" name="object 111">
              <a:extLst>
                <a:ext uri="{FF2B5EF4-FFF2-40B4-BE49-F238E27FC236}">
                  <a16:creationId xmlns:a16="http://schemas.microsoft.com/office/drawing/2014/main" id="{C380943F-97A4-49E1-A305-47EC606CE6C9}"/>
                </a:ext>
              </a:extLst>
            </p:cNvPr>
            <p:cNvSpPr/>
            <p:nvPr/>
          </p:nvSpPr>
          <p:spPr>
            <a:xfrm>
              <a:off x="5218593" y="1356112"/>
              <a:ext cx="49771" cy="82130"/>
            </a:xfrm>
            <a:custGeom>
              <a:avLst/>
              <a:gdLst/>
              <a:ahLst/>
              <a:cxnLst/>
              <a:rect l="l" t="t" r="r" b="b"/>
              <a:pathLst>
                <a:path w="49771" h="82130">
                  <a:moveTo>
                    <a:pt x="49771" y="33859"/>
                  </a:moveTo>
                  <a:lnTo>
                    <a:pt x="47739" y="28170"/>
                  </a:lnTo>
                  <a:lnTo>
                    <a:pt x="41139" y="15879"/>
                  </a:lnTo>
                  <a:lnTo>
                    <a:pt x="29213" y="4147"/>
                  </a:lnTo>
                  <a:lnTo>
                    <a:pt x="15880" y="0"/>
                  </a:lnTo>
                  <a:lnTo>
                    <a:pt x="6854" y="2946"/>
                  </a:lnTo>
                  <a:lnTo>
                    <a:pt x="1756" y="10819"/>
                  </a:lnTo>
                  <a:lnTo>
                    <a:pt x="0" y="22168"/>
                  </a:lnTo>
                  <a:lnTo>
                    <a:pt x="997" y="35541"/>
                  </a:lnTo>
                  <a:lnTo>
                    <a:pt x="4160" y="49489"/>
                  </a:lnTo>
                  <a:lnTo>
                    <a:pt x="8903" y="62560"/>
                  </a:lnTo>
                  <a:lnTo>
                    <a:pt x="14637" y="73304"/>
                  </a:lnTo>
                  <a:lnTo>
                    <a:pt x="20775" y="80270"/>
                  </a:lnTo>
                  <a:lnTo>
                    <a:pt x="25092" y="82130"/>
                  </a:lnTo>
                  <a:lnTo>
                    <a:pt x="49771" y="33859"/>
                  </a:lnTo>
                  <a:close/>
                </a:path>
              </a:pathLst>
            </a:custGeom>
            <a:solidFill>
              <a:srgbClr val="F19042"/>
            </a:solidFill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2" name="object 112">
              <a:extLst>
                <a:ext uri="{FF2B5EF4-FFF2-40B4-BE49-F238E27FC236}">
                  <a16:creationId xmlns:a16="http://schemas.microsoft.com/office/drawing/2014/main" id="{A0C5995A-C62C-492F-839A-3F38FFCBA94B}"/>
                </a:ext>
              </a:extLst>
            </p:cNvPr>
            <p:cNvSpPr/>
            <p:nvPr/>
          </p:nvSpPr>
          <p:spPr>
            <a:xfrm>
              <a:off x="5203190" y="1578890"/>
              <a:ext cx="48316" cy="166692"/>
            </a:xfrm>
            <a:custGeom>
              <a:avLst/>
              <a:gdLst/>
              <a:ahLst/>
              <a:cxnLst/>
              <a:rect l="l" t="t" r="r" b="b"/>
              <a:pathLst>
                <a:path w="48316" h="166692">
                  <a:moveTo>
                    <a:pt x="0" y="0"/>
                  </a:moveTo>
                  <a:lnTo>
                    <a:pt x="24853" y="166692"/>
                  </a:lnTo>
                  <a:lnTo>
                    <a:pt x="48316" y="63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9E8F4"/>
            </a:solidFill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3" name="object 113">
              <a:extLst>
                <a:ext uri="{FF2B5EF4-FFF2-40B4-BE49-F238E27FC236}">
                  <a16:creationId xmlns:a16="http://schemas.microsoft.com/office/drawing/2014/main" id="{E007F17D-0FBF-451F-8DAB-F7693C7E6476}"/>
                </a:ext>
              </a:extLst>
            </p:cNvPr>
            <p:cNvSpPr/>
            <p:nvPr/>
          </p:nvSpPr>
          <p:spPr>
            <a:xfrm>
              <a:off x="5361000" y="2847664"/>
              <a:ext cx="277839" cy="115816"/>
            </a:xfrm>
            <a:custGeom>
              <a:avLst/>
              <a:gdLst/>
              <a:ahLst/>
              <a:cxnLst/>
              <a:rect l="l" t="t" r="r" b="b"/>
              <a:pathLst>
                <a:path w="277839" h="115816">
                  <a:moveTo>
                    <a:pt x="277732" y="45493"/>
                  </a:moveTo>
                  <a:lnTo>
                    <a:pt x="277839" y="42885"/>
                  </a:lnTo>
                  <a:lnTo>
                    <a:pt x="277511" y="36205"/>
                  </a:lnTo>
                  <a:lnTo>
                    <a:pt x="275770" y="27166"/>
                  </a:lnTo>
                  <a:lnTo>
                    <a:pt x="271644" y="17480"/>
                  </a:lnTo>
                  <a:lnTo>
                    <a:pt x="264154" y="8861"/>
                  </a:lnTo>
                  <a:lnTo>
                    <a:pt x="252327" y="3022"/>
                  </a:lnTo>
                  <a:lnTo>
                    <a:pt x="235187" y="1677"/>
                  </a:lnTo>
                  <a:lnTo>
                    <a:pt x="221595" y="3820"/>
                  </a:lnTo>
                  <a:lnTo>
                    <a:pt x="110884" y="13022"/>
                  </a:lnTo>
                  <a:lnTo>
                    <a:pt x="80817" y="0"/>
                  </a:lnTo>
                  <a:lnTo>
                    <a:pt x="0" y="29865"/>
                  </a:lnTo>
                  <a:lnTo>
                    <a:pt x="29" y="32428"/>
                  </a:lnTo>
                  <a:lnTo>
                    <a:pt x="504" y="39498"/>
                  </a:lnTo>
                  <a:lnTo>
                    <a:pt x="2002" y="50146"/>
                  </a:lnTo>
                  <a:lnTo>
                    <a:pt x="5102" y="63443"/>
                  </a:lnTo>
                  <a:lnTo>
                    <a:pt x="10384" y="78459"/>
                  </a:lnTo>
                  <a:lnTo>
                    <a:pt x="18425" y="94266"/>
                  </a:lnTo>
                  <a:lnTo>
                    <a:pt x="29804" y="109934"/>
                  </a:lnTo>
                  <a:lnTo>
                    <a:pt x="35281" y="115816"/>
                  </a:lnTo>
                  <a:lnTo>
                    <a:pt x="277732" y="45493"/>
                  </a:lnTo>
                  <a:close/>
                </a:path>
              </a:pathLst>
            </a:custGeom>
            <a:solidFill>
              <a:srgbClr val="39393B"/>
            </a:solidFill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4" name="object 114">
              <a:extLst>
                <a:ext uri="{FF2B5EF4-FFF2-40B4-BE49-F238E27FC236}">
                  <a16:creationId xmlns:a16="http://schemas.microsoft.com/office/drawing/2014/main" id="{51AFEC1E-8B8A-49F0-A1F1-99DE94EDBBCF}"/>
                </a:ext>
              </a:extLst>
            </p:cNvPr>
            <p:cNvSpPr/>
            <p:nvPr/>
          </p:nvSpPr>
          <p:spPr>
            <a:xfrm>
              <a:off x="4095040" y="2860687"/>
              <a:ext cx="121794" cy="281293"/>
            </a:xfrm>
            <a:custGeom>
              <a:avLst/>
              <a:gdLst/>
              <a:ahLst/>
              <a:cxnLst/>
              <a:rect l="l" t="t" r="r" b="b"/>
              <a:pathLst>
                <a:path w="121794" h="281293">
                  <a:moveTo>
                    <a:pt x="119922" y="222777"/>
                  </a:moveTo>
                  <a:lnTo>
                    <a:pt x="105670" y="113212"/>
                  </a:lnTo>
                  <a:lnTo>
                    <a:pt x="117315" y="81957"/>
                  </a:lnTo>
                  <a:lnTo>
                    <a:pt x="91245" y="0"/>
                  </a:lnTo>
                  <a:lnTo>
                    <a:pt x="81724" y="1225"/>
                  </a:lnTo>
                  <a:lnTo>
                    <a:pt x="71224" y="3308"/>
                  </a:lnTo>
                  <a:lnTo>
                    <a:pt x="58141" y="6863"/>
                  </a:lnTo>
                  <a:lnTo>
                    <a:pt x="43409" y="12256"/>
                  </a:lnTo>
                  <a:lnTo>
                    <a:pt x="27961" y="19856"/>
                  </a:lnTo>
                  <a:lnTo>
                    <a:pt x="12730" y="30031"/>
                  </a:lnTo>
                  <a:lnTo>
                    <a:pt x="0" y="41673"/>
                  </a:lnTo>
                  <a:lnTo>
                    <a:pt x="79600" y="281293"/>
                  </a:lnTo>
                  <a:lnTo>
                    <a:pt x="89433" y="280307"/>
                  </a:lnTo>
                  <a:lnTo>
                    <a:pt x="98830" y="277610"/>
                  </a:lnTo>
                  <a:lnTo>
                    <a:pt x="108642" y="272143"/>
                  </a:lnTo>
                  <a:lnTo>
                    <a:pt x="116940" y="262930"/>
                  </a:lnTo>
                  <a:lnTo>
                    <a:pt x="121794" y="248995"/>
                  </a:lnTo>
                  <a:lnTo>
                    <a:pt x="121276" y="229362"/>
                  </a:lnTo>
                  <a:lnTo>
                    <a:pt x="119922" y="222777"/>
                  </a:lnTo>
                  <a:close/>
                </a:path>
              </a:pathLst>
            </a:custGeom>
            <a:solidFill>
              <a:srgbClr val="39393B"/>
            </a:solidFill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5" name="object 115">
              <a:extLst>
                <a:ext uri="{FF2B5EF4-FFF2-40B4-BE49-F238E27FC236}">
                  <a16:creationId xmlns:a16="http://schemas.microsoft.com/office/drawing/2014/main" id="{3477BF9A-6C51-4C19-AA09-8E51A7DAD037}"/>
                </a:ext>
              </a:extLst>
            </p:cNvPr>
            <p:cNvSpPr/>
            <p:nvPr/>
          </p:nvSpPr>
          <p:spPr>
            <a:xfrm>
              <a:off x="5226653" y="1611360"/>
              <a:ext cx="30067" cy="56085"/>
            </a:xfrm>
            <a:custGeom>
              <a:avLst/>
              <a:gdLst/>
              <a:ahLst/>
              <a:cxnLst/>
              <a:rect l="l" t="t" r="r" b="b"/>
              <a:pathLst>
                <a:path w="30067" h="56085">
                  <a:moveTo>
                    <a:pt x="0" y="0"/>
                  </a:moveTo>
                  <a:lnTo>
                    <a:pt x="20856" y="56085"/>
                  </a:lnTo>
                  <a:lnTo>
                    <a:pt x="30067" y="156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02C21"/>
            </a:solidFill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6" name="object 116">
              <a:extLst>
                <a:ext uri="{FF2B5EF4-FFF2-40B4-BE49-F238E27FC236}">
                  <a16:creationId xmlns:a16="http://schemas.microsoft.com/office/drawing/2014/main" id="{C3A1187C-BCA7-466B-A0D8-67949718C558}"/>
                </a:ext>
              </a:extLst>
            </p:cNvPr>
            <p:cNvSpPr/>
            <p:nvPr/>
          </p:nvSpPr>
          <p:spPr>
            <a:xfrm>
              <a:off x="5164085" y="1642615"/>
              <a:ext cx="83424" cy="287892"/>
            </a:xfrm>
            <a:custGeom>
              <a:avLst/>
              <a:gdLst/>
              <a:ahLst/>
              <a:cxnLst/>
              <a:rect l="l" t="t" r="r" b="b"/>
              <a:pathLst>
                <a:path w="83424" h="287892">
                  <a:moveTo>
                    <a:pt x="74386" y="0"/>
                  </a:moveTo>
                  <a:lnTo>
                    <a:pt x="0" y="226771"/>
                  </a:lnTo>
                  <a:lnTo>
                    <a:pt x="20856" y="287892"/>
                  </a:lnTo>
                  <a:lnTo>
                    <a:pt x="52140" y="260630"/>
                  </a:lnTo>
                  <a:lnTo>
                    <a:pt x="83424" y="24830"/>
                  </a:lnTo>
                  <a:lnTo>
                    <a:pt x="74386" y="0"/>
                  </a:lnTo>
                  <a:close/>
                </a:path>
              </a:pathLst>
            </a:custGeom>
            <a:solidFill>
              <a:srgbClr val="E02C21"/>
            </a:solidFill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7" name="object 117">
              <a:extLst>
                <a:ext uri="{FF2B5EF4-FFF2-40B4-BE49-F238E27FC236}">
                  <a16:creationId xmlns:a16="http://schemas.microsoft.com/office/drawing/2014/main" id="{D4668679-DD9D-4A3C-BCF0-BD259385BF78}"/>
                </a:ext>
              </a:extLst>
            </p:cNvPr>
            <p:cNvSpPr/>
            <p:nvPr/>
          </p:nvSpPr>
          <p:spPr>
            <a:xfrm>
              <a:off x="4721944" y="2118210"/>
              <a:ext cx="756371" cy="773731"/>
            </a:xfrm>
            <a:custGeom>
              <a:avLst/>
              <a:gdLst/>
              <a:ahLst/>
              <a:cxnLst/>
              <a:rect l="l" t="t" r="r" b="b"/>
              <a:pathLst>
                <a:path w="756371" h="773731">
                  <a:moveTo>
                    <a:pt x="19903" y="156027"/>
                  </a:moveTo>
                  <a:lnTo>
                    <a:pt x="34758" y="176195"/>
                  </a:lnTo>
                  <a:lnTo>
                    <a:pt x="53778" y="191666"/>
                  </a:lnTo>
                  <a:lnTo>
                    <a:pt x="71963" y="199466"/>
                  </a:lnTo>
                  <a:lnTo>
                    <a:pt x="94594" y="205835"/>
                  </a:lnTo>
                  <a:lnTo>
                    <a:pt x="121052" y="210888"/>
                  </a:lnTo>
                  <a:lnTo>
                    <a:pt x="150715" y="214741"/>
                  </a:lnTo>
                  <a:lnTo>
                    <a:pt x="182963" y="217509"/>
                  </a:lnTo>
                  <a:lnTo>
                    <a:pt x="217176" y="219308"/>
                  </a:lnTo>
                  <a:lnTo>
                    <a:pt x="252731" y="220253"/>
                  </a:lnTo>
                  <a:lnTo>
                    <a:pt x="289010" y="220460"/>
                  </a:lnTo>
                  <a:lnTo>
                    <a:pt x="325390" y="220043"/>
                  </a:lnTo>
                  <a:lnTo>
                    <a:pt x="361251" y="219118"/>
                  </a:lnTo>
                  <a:lnTo>
                    <a:pt x="395973" y="217800"/>
                  </a:lnTo>
                  <a:lnTo>
                    <a:pt x="428935" y="216206"/>
                  </a:lnTo>
                  <a:lnTo>
                    <a:pt x="459516" y="214449"/>
                  </a:lnTo>
                  <a:lnTo>
                    <a:pt x="487095" y="212647"/>
                  </a:lnTo>
                  <a:lnTo>
                    <a:pt x="511051" y="210913"/>
                  </a:lnTo>
                  <a:lnTo>
                    <a:pt x="530764" y="209364"/>
                  </a:lnTo>
                  <a:lnTo>
                    <a:pt x="554979" y="207280"/>
                  </a:lnTo>
                  <a:lnTo>
                    <a:pt x="558239" y="206976"/>
                  </a:lnTo>
                  <a:lnTo>
                    <a:pt x="558442" y="210092"/>
                  </a:lnTo>
                  <a:lnTo>
                    <a:pt x="561386" y="252533"/>
                  </a:lnTo>
                  <a:lnTo>
                    <a:pt x="565155" y="303043"/>
                  </a:lnTo>
                  <a:lnTo>
                    <a:pt x="567540" y="333353"/>
                  </a:lnTo>
                  <a:lnTo>
                    <a:pt x="570240" y="366318"/>
                  </a:lnTo>
                  <a:lnTo>
                    <a:pt x="573242" y="401401"/>
                  </a:lnTo>
                  <a:lnTo>
                    <a:pt x="576531" y="438067"/>
                  </a:lnTo>
                  <a:lnTo>
                    <a:pt x="580094" y="475778"/>
                  </a:lnTo>
                  <a:lnTo>
                    <a:pt x="583916" y="513999"/>
                  </a:lnTo>
                  <a:lnTo>
                    <a:pt x="587985" y="552193"/>
                  </a:lnTo>
                  <a:lnTo>
                    <a:pt x="592286" y="589823"/>
                  </a:lnTo>
                  <a:lnTo>
                    <a:pt x="596806" y="626353"/>
                  </a:lnTo>
                  <a:lnTo>
                    <a:pt x="601530" y="661247"/>
                  </a:lnTo>
                  <a:lnTo>
                    <a:pt x="606445" y="693968"/>
                  </a:lnTo>
                  <a:lnTo>
                    <a:pt x="611537" y="723980"/>
                  </a:lnTo>
                  <a:lnTo>
                    <a:pt x="616792" y="750747"/>
                  </a:lnTo>
                  <a:lnTo>
                    <a:pt x="622197" y="773731"/>
                  </a:lnTo>
                  <a:lnTo>
                    <a:pt x="756371" y="729454"/>
                  </a:lnTo>
                  <a:lnTo>
                    <a:pt x="754863" y="688510"/>
                  </a:lnTo>
                  <a:lnTo>
                    <a:pt x="753679" y="659289"/>
                  </a:lnTo>
                  <a:lnTo>
                    <a:pt x="752148" y="623920"/>
                  </a:lnTo>
                  <a:lnTo>
                    <a:pt x="750266" y="583387"/>
                  </a:lnTo>
                  <a:lnTo>
                    <a:pt x="748028" y="538675"/>
                  </a:lnTo>
                  <a:lnTo>
                    <a:pt x="745431" y="490766"/>
                  </a:lnTo>
                  <a:lnTo>
                    <a:pt x="742471" y="440646"/>
                  </a:lnTo>
                  <a:lnTo>
                    <a:pt x="739143" y="389296"/>
                  </a:lnTo>
                  <a:lnTo>
                    <a:pt x="735443" y="337702"/>
                  </a:lnTo>
                  <a:lnTo>
                    <a:pt x="731368" y="286847"/>
                  </a:lnTo>
                  <a:lnTo>
                    <a:pt x="726914" y="237715"/>
                  </a:lnTo>
                  <a:lnTo>
                    <a:pt x="722076" y="191288"/>
                  </a:lnTo>
                  <a:lnTo>
                    <a:pt x="716850" y="148552"/>
                  </a:lnTo>
                  <a:lnTo>
                    <a:pt x="711233" y="110490"/>
                  </a:lnTo>
                  <a:lnTo>
                    <a:pt x="705219" y="78086"/>
                  </a:lnTo>
                  <a:lnTo>
                    <a:pt x="698806" y="52323"/>
                  </a:lnTo>
                  <a:lnTo>
                    <a:pt x="684765" y="24656"/>
                  </a:lnTo>
                  <a:lnTo>
                    <a:pt x="18415" y="0"/>
                  </a:lnTo>
                  <a:lnTo>
                    <a:pt x="13309" y="11419"/>
                  </a:lnTo>
                  <a:lnTo>
                    <a:pt x="2807" y="47620"/>
                  </a:lnTo>
                  <a:lnTo>
                    <a:pt x="0" y="85150"/>
                  </a:lnTo>
                  <a:lnTo>
                    <a:pt x="879" y="97602"/>
                  </a:lnTo>
                  <a:lnTo>
                    <a:pt x="9278" y="133727"/>
                  </a:lnTo>
                  <a:lnTo>
                    <a:pt x="19903" y="156027"/>
                  </a:lnTo>
                  <a:close/>
                </a:path>
              </a:pathLst>
            </a:custGeom>
            <a:solidFill>
              <a:srgbClr val="39399A"/>
            </a:solidFill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CE1D66E-F887-4009-A252-3DB050E0F41A}"/>
              </a:ext>
            </a:extLst>
          </p:cNvPr>
          <p:cNvGrpSpPr/>
          <p:nvPr/>
        </p:nvGrpSpPr>
        <p:grpSpPr>
          <a:xfrm>
            <a:off x="6007591" y="3081674"/>
            <a:ext cx="6080100" cy="3616121"/>
            <a:chOff x="6477454" y="2448078"/>
            <a:chExt cx="5698126" cy="3565672"/>
          </a:xfrm>
        </p:grpSpPr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8FB5211E-A744-4309-993D-D427C92B83DD}"/>
                </a:ext>
              </a:extLst>
            </p:cNvPr>
            <p:cNvGrpSpPr/>
            <p:nvPr/>
          </p:nvGrpSpPr>
          <p:grpSpPr>
            <a:xfrm>
              <a:off x="6522804" y="2764016"/>
              <a:ext cx="5386004" cy="3249734"/>
              <a:chOff x="6550557" y="2960613"/>
              <a:chExt cx="5386004" cy="3249734"/>
            </a:xfrm>
          </p:grpSpPr>
          <p:graphicFrame>
            <p:nvGraphicFramePr>
              <p:cNvPr id="38" name="Diagram 37">
                <a:extLst>
                  <a:ext uri="{FF2B5EF4-FFF2-40B4-BE49-F238E27FC236}">
                    <a16:creationId xmlns:a16="http://schemas.microsoft.com/office/drawing/2014/main" id="{B158355E-E57D-4385-ACAF-45D7BCC2F81D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886792206"/>
                  </p:ext>
                </p:extLst>
              </p:nvPr>
            </p:nvGraphicFramePr>
            <p:xfrm>
              <a:off x="6550557" y="2960613"/>
              <a:ext cx="5386004" cy="3249734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9878EA80-8564-4495-BB52-44276CC1F41F}"/>
                  </a:ext>
                </a:extLst>
              </p:cNvPr>
              <p:cNvSpPr txBox="1"/>
              <p:nvPr/>
            </p:nvSpPr>
            <p:spPr>
              <a:xfrm>
                <a:off x="10651201" y="3031643"/>
                <a:ext cx="104856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/>
                  <a:t>Penyelia</a:t>
                </a:r>
                <a:r>
                  <a:rPr lang="en-US" dirty="0"/>
                  <a:t> </a:t>
                </a:r>
                <a:endParaRPr lang="en-ID" dirty="0"/>
              </a:p>
            </p:txBody>
          </p: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E0029618-BEF6-480C-9E61-FA48FCDC441D}"/>
                  </a:ext>
                </a:extLst>
              </p:cNvPr>
              <p:cNvSpPr txBox="1"/>
              <p:nvPr/>
            </p:nvSpPr>
            <p:spPr>
              <a:xfrm>
                <a:off x="9245512" y="3382690"/>
                <a:ext cx="104856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/>
                  <a:t>Mahir</a:t>
                </a:r>
                <a:endParaRPr lang="en-ID" dirty="0"/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1DDCE696-339A-4E29-AC58-A8592B7F7D12}"/>
                  </a:ext>
                </a:extLst>
              </p:cNvPr>
              <p:cNvSpPr txBox="1"/>
              <p:nvPr/>
            </p:nvSpPr>
            <p:spPr>
              <a:xfrm>
                <a:off x="7878854" y="3725843"/>
                <a:ext cx="104856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/>
                  <a:t>Terampil</a:t>
                </a:r>
                <a:endParaRPr lang="en-ID" dirty="0"/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08A61DCE-E433-446B-980D-0DD85B384534}"/>
                  </a:ext>
                </a:extLst>
              </p:cNvPr>
              <p:cNvSpPr txBox="1"/>
              <p:nvPr/>
            </p:nvSpPr>
            <p:spPr>
              <a:xfrm>
                <a:off x="6584319" y="4095175"/>
                <a:ext cx="104856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/>
                  <a:t>Pemula</a:t>
                </a:r>
                <a:endParaRPr lang="en-ID" dirty="0"/>
              </a:p>
            </p:txBody>
          </p:sp>
        </p:grpSp>
        <p:sp>
          <p:nvSpPr>
            <p:cNvPr id="44" name="Right Brace 43">
              <a:extLst>
                <a:ext uri="{FF2B5EF4-FFF2-40B4-BE49-F238E27FC236}">
                  <a16:creationId xmlns:a16="http://schemas.microsoft.com/office/drawing/2014/main" id="{439BBB77-756F-4368-A42B-D017A56CB0C8}"/>
                </a:ext>
              </a:extLst>
            </p:cNvPr>
            <p:cNvSpPr/>
            <p:nvPr/>
          </p:nvSpPr>
          <p:spPr>
            <a:xfrm rot="5400000">
              <a:off x="11289810" y="3591243"/>
              <a:ext cx="127980" cy="1481314"/>
            </a:xfrm>
            <a:prstGeom prst="rightBrace">
              <a:avLst>
                <a:gd name="adj1" fmla="val 8333"/>
                <a:gd name="adj2" fmla="val 52286"/>
              </a:avLst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1BB19194-99F7-4101-B2FA-0F411567C88F}"/>
                </a:ext>
              </a:extLst>
            </p:cNvPr>
            <p:cNvSpPr txBox="1"/>
            <p:nvPr/>
          </p:nvSpPr>
          <p:spPr>
            <a:xfrm>
              <a:off x="10694266" y="4610751"/>
              <a:ext cx="14813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BUP 65 </a:t>
              </a:r>
              <a:r>
                <a:rPr lang="en-US" dirty="0" err="1"/>
                <a:t>Tahun</a:t>
              </a:r>
              <a:endParaRPr lang="en-ID" dirty="0"/>
            </a:p>
          </p:txBody>
        </p:sp>
        <p:sp>
          <p:nvSpPr>
            <p:cNvPr id="46" name="Right Brace 45">
              <a:extLst>
                <a:ext uri="{FF2B5EF4-FFF2-40B4-BE49-F238E27FC236}">
                  <a16:creationId xmlns:a16="http://schemas.microsoft.com/office/drawing/2014/main" id="{99376851-467C-4BAD-9443-8C518732E0D4}"/>
                </a:ext>
              </a:extLst>
            </p:cNvPr>
            <p:cNvSpPr/>
            <p:nvPr/>
          </p:nvSpPr>
          <p:spPr>
            <a:xfrm rot="5400000">
              <a:off x="9863519" y="3901729"/>
              <a:ext cx="127980" cy="1371268"/>
            </a:xfrm>
            <a:prstGeom prst="rightBrace">
              <a:avLst>
                <a:gd name="adj1" fmla="val 8333"/>
                <a:gd name="adj2" fmla="val 52286"/>
              </a:avLst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CB2D1D0-37A2-41E0-81BA-EAE77A906F5E}"/>
                </a:ext>
              </a:extLst>
            </p:cNvPr>
            <p:cNvSpPr txBox="1"/>
            <p:nvPr/>
          </p:nvSpPr>
          <p:spPr>
            <a:xfrm>
              <a:off x="9241875" y="4866214"/>
              <a:ext cx="14813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BUP 60 </a:t>
              </a:r>
              <a:r>
                <a:rPr lang="en-US" dirty="0" err="1"/>
                <a:t>Tahun</a:t>
              </a:r>
              <a:endParaRPr lang="en-ID" dirty="0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BCAC8ABD-D6B4-4262-9DB3-30FD86A174D6}"/>
                </a:ext>
              </a:extLst>
            </p:cNvPr>
            <p:cNvSpPr txBox="1"/>
            <p:nvPr/>
          </p:nvSpPr>
          <p:spPr>
            <a:xfrm>
              <a:off x="7089172" y="5547730"/>
              <a:ext cx="14813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BUP 58 </a:t>
              </a:r>
              <a:r>
                <a:rPr lang="en-US" dirty="0" err="1"/>
                <a:t>Tahun</a:t>
              </a:r>
              <a:endParaRPr lang="en-ID" dirty="0"/>
            </a:p>
          </p:txBody>
        </p:sp>
        <p:sp>
          <p:nvSpPr>
            <p:cNvPr id="49" name="Right Brace 48">
              <a:extLst>
                <a:ext uri="{FF2B5EF4-FFF2-40B4-BE49-F238E27FC236}">
                  <a16:creationId xmlns:a16="http://schemas.microsoft.com/office/drawing/2014/main" id="{6DA481AA-80E7-4274-8AAF-553DB53BAE55}"/>
                </a:ext>
              </a:extLst>
            </p:cNvPr>
            <p:cNvSpPr/>
            <p:nvPr/>
          </p:nvSpPr>
          <p:spPr>
            <a:xfrm rot="5400000">
              <a:off x="7838191" y="3974595"/>
              <a:ext cx="98248" cy="2620149"/>
            </a:xfrm>
            <a:prstGeom prst="rightBrace">
              <a:avLst>
                <a:gd name="adj1" fmla="val 8333"/>
                <a:gd name="adj2" fmla="val 52286"/>
              </a:avLst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50" name="Right Brace 49">
              <a:extLst>
                <a:ext uri="{FF2B5EF4-FFF2-40B4-BE49-F238E27FC236}">
                  <a16:creationId xmlns:a16="http://schemas.microsoft.com/office/drawing/2014/main" id="{2DE32EC0-00C0-484C-A284-E285EAC86D22}"/>
                </a:ext>
              </a:extLst>
            </p:cNvPr>
            <p:cNvSpPr/>
            <p:nvPr/>
          </p:nvSpPr>
          <p:spPr>
            <a:xfrm rot="4576848" flipH="1" flipV="1">
              <a:off x="8933636" y="656843"/>
              <a:ext cx="270590" cy="5182953"/>
            </a:xfrm>
            <a:prstGeom prst="rightBrace">
              <a:avLst>
                <a:gd name="adj1" fmla="val 8333"/>
                <a:gd name="adj2" fmla="val 51294"/>
              </a:avLst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67782033-9167-4938-84DD-0A27A6D1821D}"/>
                </a:ext>
              </a:extLst>
            </p:cNvPr>
            <p:cNvSpPr txBox="1"/>
            <p:nvPr/>
          </p:nvSpPr>
          <p:spPr>
            <a:xfrm rot="20644536">
              <a:off x="8206986" y="2448078"/>
              <a:ext cx="14813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BUP 58 </a:t>
              </a:r>
              <a:r>
                <a:rPr lang="en-US" dirty="0" err="1"/>
                <a:t>Tahun</a:t>
              </a:r>
              <a:endParaRPr lang="en-ID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0178E00-C982-4FEF-98F7-4E12B2B79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1857" y="254665"/>
            <a:ext cx="10515600" cy="835553"/>
          </a:xfrm>
        </p:spPr>
        <p:txBody>
          <a:bodyPr/>
          <a:lstStyle/>
          <a:p>
            <a:r>
              <a:rPr lang="en-US" dirty="0"/>
              <a:t>Pola </a:t>
            </a:r>
            <a:r>
              <a:rPr lang="en-US" dirty="0" err="1"/>
              <a:t>Karier</a:t>
            </a:r>
            <a:r>
              <a:rPr lang="en-US" dirty="0"/>
              <a:t> </a:t>
            </a:r>
            <a:r>
              <a:rPr lang="en-US" dirty="0" err="1"/>
              <a:t>Jabatan</a:t>
            </a:r>
            <a:r>
              <a:rPr lang="en-US" dirty="0"/>
              <a:t> ASN</a:t>
            </a:r>
            <a:endParaRPr lang="en-ID" dirty="0"/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F1CC6A80-37D2-419B-999E-A8FE5F05F241}"/>
              </a:ext>
            </a:extLst>
          </p:cNvPr>
          <p:cNvGrpSpPr/>
          <p:nvPr/>
        </p:nvGrpSpPr>
        <p:grpSpPr>
          <a:xfrm>
            <a:off x="-2080" y="1177669"/>
            <a:ext cx="5845149" cy="4448826"/>
            <a:chOff x="33302" y="1200678"/>
            <a:chExt cx="5845149" cy="4448826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913CD91-5C38-412C-ACD7-9167F9E08CF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/>
            <a:srcRect l="28807" t="25323" r="30033" b="11301"/>
            <a:stretch/>
          </p:blipFill>
          <p:spPr>
            <a:xfrm>
              <a:off x="285974" y="1200678"/>
              <a:ext cx="5421355" cy="4448826"/>
            </a:xfrm>
            <a:prstGeom prst="rect">
              <a:avLst/>
            </a:prstGeom>
          </p:spPr>
        </p:pic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CF12B639-61AF-4A86-86D3-63CD49E13F3F}"/>
                </a:ext>
              </a:extLst>
            </p:cNvPr>
            <p:cNvSpPr txBox="1"/>
            <p:nvPr/>
          </p:nvSpPr>
          <p:spPr>
            <a:xfrm rot="16200000">
              <a:off x="-202095" y="3092899"/>
              <a:ext cx="8401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PNS</a:t>
              </a:r>
              <a:endParaRPr lang="en-ID" dirty="0"/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5272BDE3-719B-4883-97D2-8B70EF009C25}"/>
                </a:ext>
              </a:extLst>
            </p:cNvPr>
            <p:cNvSpPr txBox="1"/>
            <p:nvPr/>
          </p:nvSpPr>
          <p:spPr>
            <a:xfrm rot="5400000">
              <a:off x="5273722" y="2004296"/>
              <a:ext cx="8401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PPPK</a:t>
              </a:r>
              <a:endParaRPr lang="en-ID" dirty="0"/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FB272442-A8AA-49C8-A704-208BB66D1760}"/>
                </a:ext>
              </a:extLst>
            </p:cNvPr>
            <p:cNvSpPr txBox="1"/>
            <p:nvPr/>
          </p:nvSpPr>
          <p:spPr>
            <a:xfrm rot="5400000">
              <a:off x="5244928" y="4180752"/>
              <a:ext cx="8401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PPPK</a:t>
              </a:r>
              <a:endParaRPr lang="en-ID" dirty="0"/>
            </a:p>
          </p:txBody>
        </p:sp>
      </p:grpSp>
      <p:sp>
        <p:nvSpPr>
          <p:cNvPr id="58" name="TextBox 57">
            <a:extLst>
              <a:ext uri="{FF2B5EF4-FFF2-40B4-BE49-F238E27FC236}">
                <a16:creationId xmlns:a16="http://schemas.microsoft.com/office/drawing/2014/main" id="{8AF41A1C-AE36-4C18-A8ED-353981E6B61B}"/>
              </a:ext>
            </a:extLst>
          </p:cNvPr>
          <p:cNvSpPr txBox="1"/>
          <p:nvPr/>
        </p:nvSpPr>
        <p:spPr>
          <a:xfrm>
            <a:off x="6047510" y="3691357"/>
            <a:ext cx="1747920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KETERAMPILAN</a:t>
            </a:r>
            <a:endParaRPr lang="en-ID" b="1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7685FC5-3A1D-486E-9231-4055C9F300C1}"/>
              </a:ext>
            </a:extLst>
          </p:cNvPr>
          <p:cNvSpPr txBox="1"/>
          <p:nvPr/>
        </p:nvSpPr>
        <p:spPr>
          <a:xfrm>
            <a:off x="10042395" y="6019951"/>
            <a:ext cx="1747920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KEAHLIAN</a:t>
            </a:r>
            <a:endParaRPr lang="en-ID" b="1" dirty="0"/>
          </a:p>
        </p:txBody>
      </p:sp>
    </p:spTree>
    <p:extLst>
      <p:ext uri="{BB962C8B-B14F-4D97-AF65-F5344CB8AC3E}">
        <p14:creationId xmlns:p14="http://schemas.microsoft.com/office/powerpoint/2010/main" val="2981581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131717"/>
            <a:ext cx="12192000" cy="126908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8752766" y="815937"/>
            <a:ext cx="2372434" cy="772300"/>
            <a:chOff x="8689521" y="2412324"/>
            <a:chExt cx="2372434" cy="772300"/>
          </a:xfrm>
        </p:grpSpPr>
        <p:sp>
          <p:nvSpPr>
            <p:cNvPr id="11" name="TextBox 10"/>
            <p:cNvSpPr txBox="1"/>
            <p:nvPr/>
          </p:nvSpPr>
          <p:spPr>
            <a:xfrm>
              <a:off x="8689522" y="2412324"/>
              <a:ext cx="184935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600" b="1" dirty="0" err="1">
                  <a:solidFill>
                    <a:prstClr val="black">
                      <a:lumMod val="65000"/>
                      <a:lumOff val="35000"/>
                    </a:prstClr>
                  </a:solidFill>
                  <a:latin typeface="Signika" panose="02010003020600000004" pitchFamily="50" charset="0"/>
                  <a:cs typeface="Clear Sans" panose="020B0503030202020304" pitchFamily="34" charset="0"/>
                </a:rPr>
                <a:t>Kompetensi</a:t>
              </a:r>
              <a:r>
                <a:rPr lang="en-US" sz="16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Signika" panose="02010003020600000004" pitchFamily="50" charset="0"/>
                  <a:cs typeface="Clear Sans" panose="020B0503030202020304" pitchFamily="34" charset="0"/>
                </a:rPr>
                <a:t> </a:t>
              </a:r>
              <a:r>
                <a:rPr lang="en-US" sz="1600" b="1" dirty="0" err="1">
                  <a:solidFill>
                    <a:prstClr val="black">
                      <a:lumMod val="65000"/>
                      <a:lumOff val="35000"/>
                    </a:prstClr>
                  </a:solidFill>
                  <a:latin typeface="Signika" panose="02010003020600000004" pitchFamily="50" charset="0"/>
                  <a:cs typeface="Clear Sans" panose="020B0503030202020304" pitchFamily="34" charset="0"/>
                </a:rPr>
                <a:t>Khusus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Signika" panose="02010003020600000004" pitchFamily="50" charset="0"/>
                <a:ea typeface="+mn-ea"/>
                <a:cs typeface="Clear Sans" panose="020B0503030202020304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8689521" y="2661404"/>
              <a:ext cx="2372434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400" dirty="0" err="1">
                  <a:solidFill>
                    <a:prstClr val="black"/>
                  </a:solidFill>
                  <a:latin typeface="Calibri" panose="020F0502020204030204"/>
                </a:rPr>
                <a:t>Pelaksanaan</a:t>
              </a:r>
              <a:r>
                <a:rPr lang="en-US" sz="1400" dirty="0">
                  <a:solidFill>
                    <a:prstClr val="black"/>
                  </a:solidFill>
                  <a:latin typeface="Calibri" panose="020F0502020204030204"/>
                </a:rPr>
                <a:t> </a:t>
              </a:r>
              <a:r>
                <a:rPr lang="en-US" sz="1400" dirty="0" err="1">
                  <a:solidFill>
                    <a:prstClr val="black"/>
                  </a:solidFill>
                  <a:latin typeface="Calibri" panose="020F0502020204030204"/>
                </a:rPr>
                <a:t>tugas</a:t>
              </a:r>
              <a:r>
                <a:rPr lang="en-US" sz="1400" dirty="0">
                  <a:solidFill>
                    <a:prstClr val="black"/>
                  </a:solidFill>
                  <a:latin typeface="Calibri" panose="020F0502020204030204"/>
                </a:rPr>
                <a:t> </a:t>
              </a:r>
              <a:r>
                <a:rPr lang="en-US" sz="1400" dirty="0" err="1">
                  <a:solidFill>
                    <a:prstClr val="black"/>
                  </a:solidFill>
                  <a:latin typeface="Calibri" panose="020F0502020204030204"/>
                </a:rPr>
                <a:t>lebih</a:t>
              </a:r>
              <a:r>
                <a:rPr lang="en-US" sz="1400" dirty="0">
                  <a:solidFill>
                    <a:prstClr val="black"/>
                  </a:solidFill>
                  <a:latin typeface="Calibri" panose="020F0502020204030204"/>
                </a:rPr>
                <a:t> </a:t>
              </a:r>
              <a:r>
                <a:rPr lang="en-US" sz="1400" dirty="0" err="1">
                  <a:solidFill>
                    <a:prstClr val="black"/>
                  </a:solidFill>
                  <a:latin typeface="Calibri" panose="020F0502020204030204"/>
                </a:rPr>
                <a:t>fokus</a:t>
              </a:r>
              <a:r>
                <a:rPr lang="en-US" sz="1400" dirty="0">
                  <a:solidFill>
                    <a:prstClr val="black"/>
                  </a:solidFill>
                  <a:latin typeface="Calibri" panose="020F0502020204030204"/>
                </a:rPr>
                <a:t> </a:t>
              </a:r>
              <a:r>
                <a:rPr lang="en-US" sz="1400" dirty="0" err="1">
                  <a:solidFill>
                    <a:prstClr val="black"/>
                  </a:solidFill>
                  <a:latin typeface="Calibri" panose="020F0502020204030204"/>
                </a:rPr>
                <a:t>karena</a:t>
              </a:r>
              <a:r>
                <a:rPr lang="en-US" sz="1400" dirty="0">
                  <a:solidFill>
                    <a:prstClr val="black"/>
                  </a:solidFill>
                  <a:latin typeface="Calibri" panose="020F0502020204030204"/>
                </a:rPr>
                <a:t> </a:t>
              </a:r>
              <a:r>
                <a:rPr lang="id-ID" sz="1400" dirty="0">
                  <a:solidFill>
                    <a:prstClr val="black"/>
                  </a:solidFill>
                  <a:latin typeface="Calibri" panose="020F0502020204030204"/>
                </a:rPr>
                <a:t>bersifat khusus</a:t>
              </a:r>
              <a:endPara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Clear Sans Light" panose="020B0303030202020304" pitchFamily="34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8752766" y="2047231"/>
            <a:ext cx="2762937" cy="1203187"/>
            <a:chOff x="8689521" y="2412324"/>
            <a:chExt cx="2762937" cy="1203187"/>
          </a:xfrm>
        </p:grpSpPr>
        <p:sp>
          <p:nvSpPr>
            <p:cNvPr id="14" name="TextBox 13"/>
            <p:cNvSpPr txBox="1"/>
            <p:nvPr/>
          </p:nvSpPr>
          <p:spPr>
            <a:xfrm>
              <a:off x="8689522" y="2412324"/>
              <a:ext cx="276293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Signika" panose="02010003020600000004" pitchFamily="50" charset="0"/>
                  <a:ea typeface="+mn-ea"/>
                  <a:cs typeface="Clear Sans" panose="020B0503030202020304" pitchFamily="34" charset="0"/>
                </a:rPr>
                <a:t>Kenaikan</a:t>
              </a: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Signika" panose="02010003020600000004" pitchFamily="50" charset="0"/>
                  <a:ea typeface="+mn-ea"/>
                  <a:cs typeface="Clear Sans" panose="020B0503030202020304" pitchFamily="34" charset="0"/>
                </a:rPr>
                <a:t> </a:t>
              </a:r>
              <a:r>
                <a:rPr kumimoji="0" lang="en-US" sz="16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Signika" panose="02010003020600000004" pitchFamily="50" charset="0"/>
                  <a:ea typeface="+mn-ea"/>
                  <a:cs typeface="Clear Sans" panose="020B0503030202020304" pitchFamily="34" charset="0"/>
                </a:rPr>
                <a:t>Pangkat</a:t>
              </a: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Signika" panose="02010003020600000004" pitchFamily="50" charset="0"/>
                  <a:ea typeface="+mn-ea"/>
                  <a:cs typeface="Clear Sans" panose="020B0503030202020304" pitchFamily="34" charset="0"/>
                </a:rPr>
                <a:t> dan </a:t>
              </a:r>
              <a:r>
                <a:rPr kumimoji="0" lang="en-US" sz="16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Signika" panose="02010003020600000004" pitchFamily="50" charset="0"/>
                  <a:ea typeface="+mn-ea"/>
                  <a:cs typeface="Clear Sans" panose="020B0503030202020304" pitchFamily="34" charset="0"/>
                </a:rPr>
                <a:t>Jabatan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Signika" panose="02010003020600000004" pitchFamily="50" charset="0"/>
                <a:ea typeface="+mn-ea"/>
                <a:cs typeface="Clear Sans" panose="020B0503030202020304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89521" y="2661404"/>
              <a:ext cx="2372434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 err="1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Clear Sans Light" panose="020B0303030202020304" pitchFamily="34" charset="0"/>
                </a:rPr>
                <a:t>Kenaikan</a:t>
              </a: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Clear Sans Light" panose="020B0303030202020304" pitchFamily="34" charset="0"/>
                </a:rPr>
                <a:t> </a:t>
              </a:r>
              <a:r>
                <a:rPr kumimoji="0" lang="en-US" sz="1400" b="0" i="0" u="none" strike="noStrike" kern="1200" cap="none" spc="0" normalizeH="0" baseline="0" noProof="0" dirty="0" err="1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Clear Sans Light" panose="020B0303030202020304" pitchFamily="34" charset="0"/>
                </a:rPr>
                <a:t>pangkat</a:t>
              </a: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Clear Sans Light" panose="020B0303030202020304" pitchFamily="34" charset="0"/>
                </a:rPr>
                <a:t> dan </a:t>
              </a:r>
              <a:r>
                <a:rPr kumimoji="0" lang="en-US" sz="1400" b="0" i="0" u="none" strike="noStrike" kern="1200" cap="none" spc="0" normalizeH="0" baseline="0" noProof="0" dirty="0" err="1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Clear Sans Light" panose="020B0303030202020304" pitchFamily="34" charset="0"/>
                </a:rPr>
                <a:t>jabatan</a:t>
              </a: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Clear Sans Light" panose="020B0303030202020304" pitchFamily="34" charset="0"/>
                </a:rPr>
                <a:t> </a:t>
              </a:r>
              <a:r>
                <a:rPr kumimoji="0" lang="en-US" sz="1400" b="0" i="0" u="none" strike="noStrike" kern="1200" cap="none" spc="0" normalizeH="0" baseline="0" noProof="0" dirty="0" err="1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Clear Sans Light" panose="020B0303030202020304" pitchFamily="34" charset="0"/>
                </a:rPr>
                <a:t>dapat</a:t>
              </a: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Clear Sans Light" panose="020B0303030202020304" pitchFamily="34" charset="0"/>
                </a:rPr>
                <a:t> </a:t>
              </a:r>
              <a:r>
                <a:rPr kumimoji="0" lang="en-US" sz="1400" b="0" i="0" u="none" strike="noStrike" kern="1200" cap="none" spc="0" normalizeH="0" baseline="0" noProof="0" dirty="0" err="1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Clear Sans Light" panose="020B0303030202020304" pitchFamily="34" charset="0"/>
                </a:rPr>
                <a:t>lebih</a:t>
              </a: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Clear Sans Light" panose="020B0303030202020304" pitchFamily="34" charset="0"/>
                </a:rPr>
                <a:t> </a:t>
              </a:r>
              <a:r>
                <a:rPr kumimoji="0" lang="en-US" sz="1400" b="0" i="0" u="none" strike="noStrike" kern="1200" cap="none" spc="0" normalizeH="0" baseline="0" noProof="0" dirty="0" err="1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Clear Sans Light" panose="020B0303030202020304" pitchFamily="34" charset="0"/>
                </a:rPr>
                <a:t>cepat</a:t>
              </a: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Clear Sans Light" panose="020B0303030202020304" pitchFamily="34" charset="0"/>
                </a:rPr>
                <a:t> </a:t>
              </a:r>
              <a:r>
                <a:rPr kumimoji="0" lang="en-US" sz="1400" b="0" i="0" u="none" strike="noStrike" kern="1200" cap="none" spc="0" normalizeH="0" baseline="0" noProof="0" dirty="0" err="1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Clear Sans Light" panose="020B0303030202020304" pitchFamily="34" charset="0"/>
                </a:rPr>
                <a:t>dari</a:t>
              </a: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Clear Sans Light" panose="020B0303030202020304" pitchFamily="34" charset="0"/>
                </a:rPr>
                <a:t> </a:t>
              </a:r>
              <a:r>
                <a:rPr kumimoji="0" lang="en-US" sz="1400" b="0" i="0" u="none" strike="noStrike" kern="1200" cap="none" spc="0" normalizeH="0" baseline="0" noProof="0" dirty="0" err="1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Clear Sans Light" panose="020B0303030202020304" pitchFamily="34" charset="0"/>
                </a:rPr>
                <a:t>kenaikan</a:t>
              </a: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Clear Sans Light" panose="020B0303030202020304" pitchFamily="34" charset="0"/>
                </a:rPr>
                <a:t> </a:t>
              </a:r>
              <a:r>
                <a:rPr kumimoji="0" lang="en-US" sz="1400" b="0" i="0" u="none" strike="noStrike" kern="1200" cap="none" spc="0" normalizeH="0" baseline="0" noProof="0" dirty="0" err="1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Clear Sans Light" panose="020B0303030202020304" pitchFamily="34" charset="0"/>
                </a:rPr>
                <a:t>pangkat</a:t>
              </a: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Clear Sans Light" panose="020B0303030202020304" pitchFamily="34" charset="0"/>
                </a:rPr>
                <a:t> regular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Clear Sans Light" panose="020B0303030202020304" pitchFamily="34" charset="0"/>
                </a:rPr>
                <a:t>(</a:t>
              </a:r>
              <a:r>
                <a:rPr kumimoji="0" lang="en-US" sz="1400" b="0" i="0" u="none" strike="noStrike" kern="1200" cap="none" spc="0" normalizeH="0" baseline="0" noProof="0" dirty="0" err="1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Clear Sans Light" panose="020B0303030202020304" pitchFamily="34" charset="0"/>
                </a:rPr>
                <a:t>kurang</a:t>
              </a: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Clear Sans Light" panose="020B0303030202020304" pitchFamily="34" charset="0"/>
                </a:rPr>
                <a:t> </a:t>
              </a:r>
              <a:r>
                <a:rPr kumimoji="0" lang="en-US" sz="1400" b="0" i="0" u="none" strike="noStrike" kern="1200" cap="none" spc="0" normalizeH="0" baseline="0" noProof="0" dirty="0" err="1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Clear Sans Light" panose="020B0303030202020304" pitchFamily="34" charset="0"/>
                </a:rPr>
                <a:t>dari</a:t>
              </a: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Clear Sans Light" panose="020B0303030202020304" pitchFamily="34" charset="0"/>
                </a:rPr>
                <a:t> 4 </a:t>
              </a:r>
              <a:r>
                <a:rPr kumimoji="0" lang="en-US" sz="1400" b="0" i="0" u="none" strike="noStrike" kern="1200" cap="none" spc="0" normalizeH="0" baseline="0" noProof="0" dirty="0" err="1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Clear Sans Light" panose="020B0303030202020304" pitchFamily="34" charset="0"/>
                </a:rPr>
                <a:t>tahun</a:t>
              </a: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Clear Sans Light" panose="020B0303030202020304" pitchFamily="34" charset="0"/>
                </a:rPr>
                <a:t>)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8752766" y="3262335"/>
            <a:ext cx="2372434" cy="772300"/>
            <a:chOff x="8689521" y="2412324"/>
            <a:chExt cx="2372434" cy="772300"/>
          </a:xfrm>
        </p:grpSpPr>
        <p:sp>
          <p:nvSpPr>
            <p:cNvPr id="17" name="TextBox 16"/>
            <p:cNvSpPr txBox="1"/>
            <p:nvPr/>
          </p:nvSpPr>
          <p:spPr>
            <a:xfrm>
              <a:off x="8689522" y="2412324"/>
              <a:ext cx="171059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Signika" panose="02010003020600000004" pitchFamily="50" charset="0"/>
                  <a:ea typeface="+mn-ea"/>
                  <a:cs typeface="Clear Sans" panose="020B0503030202020304" pitchFamily="34" charset="0"/>
                </a:rPr>
                <a:t>Penambahan</a:t>
              </a: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Signika" panose="02010003020600000004" pitchFamily="50" charset="0"/>
                  <a:ea typeface="+mn-ea"/>
                  <a:cs typeface="Clear Sans" panose="020B0503030202020304" pitchFamily="34" charset="0"/>
                </a:rPr>
                <a:t> BUP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8689521" y="2661404"/>
              <a:ext cx="2372434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Clear Sans Light" panose="020B0303030202020304" pitchFamily="34" charset="0"/>
                </a:rPr>
                <a:t>JF Madya	: 60 </a:t>
              </a:r>
              <a:r>
                <a:rPr kumimoji="0" lang="en-US" sz="1400" b="0" i="0" u="none" strike="noStrike" kern="1200" cap="none" spc="0" normalizeH="0" baseline="0" noProof="0" dirty="0" err="1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Clear Sans Light" panose="020B0303030202020304" pitchFamily="34" charset="0"/>
                </a:rPr>
                <a:t>tahun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Clear Sans Light" panose="020B0303030202020304" pitchFamily="3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400" dirty="0">
                  <a:latin typeface="Calibri" panose="020F0502020204030204"/>
                  <a:cs typeface="Clear Sans Light" panose="020B0303030202020304" pitchFamily="34" charset="0"/>
                </a:rPr>
                <a:t>JF Utama	: 65 </a:t>
              </a:r>
              <a:r>
                <a:rPr lang="en-US" sz="1400" dirty="0" err="1">
                  <a:latin typeface="Calibri" panose="020F0502020204030204"/>
                  <a:cs typeface="Clear Sans Light" panose="020B0303030202020304" pitchFamily="34" charset="0"/>
                </a:rPr>
                <a:t>tahun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Clear Sans Light" panose="020B0303030202020304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782760" y="569716"/>
            <a:ext cx="2671162" cy="1258151"/>
            <a:chOff x="8491915" y="2166103"/>
            <a:chExt cx="2671162" cy="1258151"/>
          </a:xfrm>
        </p:grpSpPr>
        <p:sp>
          <p:nvSpPr>
            <p:cNvPr id="20" name="TextBox 19"/>
            <p:cNvSpPr txBox="1"/>
            <p:nvPr/>
          </p:nvSpPr>
          <p:spPr>
            <a:xfrm>
              <a:off x="8570251" y="2166103"/>
              <a:ext cx="259282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Signika" panose="02010003020600000004" pitchFamily="50" charset="0"/>
                  <a:ea typeface="+mn-ea"/>
                  <a:cs typeface="Clear Sans" panose="020B0503030202020304" pitchFamily="34" charset="0"/>
                </a:rPr>
                <a:t>Jaminan</a:t>
              </a: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Signika" panose="02010003020600000004" pitchFamily="50" charset="0"/>
                  <a:ea typeface="+mn-ea"/>
                  <a:cs typeface="Clear Sans" panose="020B0503030202020304" pitchFamily="34" charset="0"/>
                </a:rPr>
                <a:t> </a:t>
              </a:r>
              <a:r>
                <a:rPr kumimoji="0" lang="en-US" sz="16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Signika" panose="02010003020600000004" pitchFamily="50" charset="0"/>
                  <a:ea typeface="+mn-ea"/>
                  <a:cs typeface="Clear Sans" panose="020B0503030202020304" pitchFamily="34" charset="0"/>
                </a:rPr>
                <a:t>Peningkatan</a:t>
              </a: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Signika" panose="02010003020600000004" pitchFamily="50" charset="0"/>
                  <a:ea typeface="+mn-ea"/>
                  <a:cs typeface="Clear Sans" panose="020B0503030202020304" pitchFamily="34" charset="0"/>
                </a:rPr>
                <a:t> </a:t>
              </a:r>
              <a:r>
                <a:rPr kumimoji="0" lang="en-US" sz="16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Signika" panose="02010003020600000004" pitchFamily="50" charset="0"/>
                  <a:ea typeface="+mn-ea"/>
                  <a:cs typeface="Clear Sans" panose="020B0503030202020304" pitchFamily="34" charset="0"/>
                </a:rPr>
                <a:t>Karier</a:t>
              </a: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Signika" panose="02010003020600000004" pitchFamily="50" charset="0"/>
                  <a:ea typeface="+mn-ea"/>
                  <a:cs typeface="Clear Sans" panose="020B0503030202020304" pitchFamily="34" charset="0"/>
                </a:rPr>
                <a:t> 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8491915" y="2470147"/>
              <a:ext cx="2645143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Clear Sans Light" panose="020B0303030202020304" pitchFamily="34" charset="0"/>
                </a:rPr>
                <a:t>JF </a:t>
              </a:r>
              <a:r>
                <a:rPr kumimoji="0" lang="en-US" sz="1400" b="0" i="0" u="none" strike="noStrike" kern="1200" cap="none" spc="0" normalizeH="0" baseline="0" noProof="0" dirty="0" err="1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Clear Sans Light" panose="020B0303030202020304" pitchFamily="34" charset="0"/>
                </a:rPr>
                <a:t>Keterampilan</a:t>
              </a: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Clear Sans Light" panose="020B0303030202020304" pitchFamily="34" charset="0"/>
                </a:rPr>
                <a:t>: </a:t>
              </a:r>
              <a:r>
                <a:rPr kumimoji="0" lang="en-US" sz="1400" b="0" i="0" u="none" strike="noStrike" kern="1200" cap="none" spc="0" normalizeH="0" baseline="0" noProof="0" dirty="0" err="1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Clear Sans Light" panose="020B0303030202020304" pitchFamily="34" charset="0"/>
                </a:rPr>
                <a:t>jenjang</a:t>
              </a: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Clear Sans Light" panose="020B0303030202020304" pitchFamily="34" charset="0"/>
                </a:rPr>
                <a:t> </a:t>
              </a:r>
              <a:r>
                <a:rPr kumimoji="0" lang="en-US" sz="1400" b="0" i="0" u="none" strike="noStrike" kern="1200" cap="none" spc="0" normalizeH="0" baseline="0" noProof="0" dirty="0" err="1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Clear Sans Light" panose="020B0303030202020304" pitchFamily="34" charset="0"/>
                </a:rPr>
                <a:t>Pemula</a:t>
              </a: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Clear Sans Light" panose="020B0303030202020304" pitchFamily="34" charset="0"/>
                </a:rPr>
                <a:t> – </a:t>
              </a:r>
              <a:r>
                <a:rPr kumimoji="0" lang="en-US" sz="1400" b="0" i="0" u="none" strike="noStrike" kern="1200" cap="none" spc="0" normalizeH="0" baseline="0" noProof="0" dirty="0" err="1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Clear Sans Light" panose="020B0303030202020304" pitchFamily="34" charset="0"/>
                </a:rPr>
                <a:t>jenjang</a:t>
              </a: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Clear Sans Light" panose="020B0303030202020304" pitchFamily="34" charset="0"/>
                </a:rPr>
                <a:t> </a:t>
              </a:r>
              <a:r>
                <a:rPr kumimoji="0" lang="en-US" sz="1400" b="0" i="0" u="none" strike="noStrike" kern="1200" cap="none" spc="0" normalizeH="0" baseline="0" noProof="0" dirty="0" err="1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Clear Sans Light" panose="020B0303030202020304" pitchFamily="34" charset="0"/>
                </a:rPr>
                <a:t>penyelia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Clear Sans Light" panose="020B0303030202020304" pitchFamily="34" charset="0"/>
              </a:endParaRP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Clear Sans Light" panose="020B0303030202020304" pitchFamily="34" charset="0"/>
                </a:rPr>
                <a:t>JF </a:t>
              </a:r>
              <a:r>
                <a:rPr kumimoji="0" lang="en-US" sz="1400" b="0" i="0" u="none" strike="noStrike" kern="1200" cap="none" spc="0" normalizeH="0" baseline="0" noProof="0" dirty="0" err="1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Clear Sans Light" panose="020B0303030202020304" pitchFamily="34" charset="0"/>
                </a:rPr>
                <a:t>Keahlian</a:t>
              </a: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Clear Sans Light" panose="020B0303030202020304" pitchFamily="34" charset="0"/>
                </a:rPr>
                <a:t>:  </a:t>
              </a:r>
              <a:r>
                <a:rPr lang="en-US" sz="1400" dirty="0" err="1">
                  <a:latin typeface="Calibri" panose="020F0502020204030204"/>
                  <a:cs typeface="Clear Sans Light" panose="020B0303030202020304" pitchFamily="34" charset="0"/>
                </a:rPr>
                <a:t>jenjang</a:t>
              </a:r>
              <a:r>
                <a:rPr lang="en-US" sz="1400" dirty="0">
                  <a:latin typeface="Calibri" panose="020F0502020204030204"/>
                  <a:cs typeface="Clear Sans Light" panose="020B0303030202020304" pitchFamily="34" charset="0"/>
                </a:rPr>
                <a:t> </a:t>
              </a:r>
              <a:r>
                <a:rPr lang="en-US" sz="1400" dirty="0" err="1">
                  <a:latin typeface="Calibri" panose="020F0502020204030204"/>
                  <a:cs typeface="Clear Sans Light" panose="020B0303030202020304" pitchFamily="34" charset="0"/>
                </a:rPr>
                <a:t>pertama</a:t>
              </a:r>
              <a:r>
                <a:rPr lang="en-US" sz="1400" dirty="0">
                  <a:latin typeface="Calibri" panose="020F0502020204030204"/>
                  <a:cs typeface="Clear Sans Light" panose="020B0303030202020304" pitchFamily="34" charset="0"/>
                </a:rPr>
                <a:t> –</a:t>
              </a:r>
              <a:r>
                <a:rPr lang="en-US" sz="1400" dirty="0" err="1">
                  <a:latin typeface="Calibri" panose="020F0502020204030204"/>
                  <a:cs typeface="Clear Sans Light" panose="020B0303030202020304" pitchFamily="34" charset="0"/>
                </a:rPr>
                <a:t>jenjang</a:t>
              </a:r>
              <a:r>
                <a:rPr lang="en-US" sz="1400" dirty="0">
                  <a:latin typeface="Calibri" panose="020F0502020204030204"/>
                  <a:cs typeface="Clear Sans Light" panose="020B0303030202020304" pitchFamily="34" charset="0"/>
                </a:rPr>
                <a:t> Utama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40744" y="2042348"/>
            <a:ext cx="2998001" cy="1203187"/>
            <a:chOff x="8149899" y="2412324"/>
            <a:chExt cx="2998001" cy="1203187"/>
          </a:xfrm>
        </p:grpSpPr>
        <p:sp>
          <p:nvSpPr>
            <p:cNvPr id="23" name="TextBox 22"/>
            <p:cNvSpPr txBox="1"/>
            <p:nvPr/>
          </p:nvSpPr>
          <p:spPr>
            <a:xfrm>
              <a:off x="8149899" y="2412324"/>
              <a:ext cx="299800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Signika" panose="02010003020600000004" pitchFamily="50" charset="0"/>
                  <a:ea typeface="+mn-ea"/>
                  <a:cs typeface="Clear Sans" panose="020B0503030202020304" pitchFamily="34" charset="0"/>
                </a:rPr>
                <a:t>Tunjangan</a:t>
              </a: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Signika" panose="02010003020600000004" pitchFamily="50" charset="0"/>
                  <a:ea typeface="+mn-ea"/>
                  <a:cs typeface="Clear Sans" panose="020B0503030202020304" pitchFamily="34" charset="0"/>
                </a:rPr>
                <a:t> </a:t>
              </a:r>
              <a:r>
                <a:rPr kumimoji="0" lang="en-US" sz="16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Signika" panose="02010003020600000004" pitchFamily="50" charset="0"/>
                  <a:ea typeface="+mn-ea"/>
                  <a:cs typeface="Clear Sans" panose="020B0503030202020304" pitchFamily="34" charset="0"/>
                </a:rPr>
                <a:t>sesuai</a:t>
              </a: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Signika" panose="02010003020600000004" pitchFamily="50" charset="0"/>
                  <a:ea typeface="+mn-ea"/>
                  <a:cs typeface="Clear Sans" panose="020B0503030202020304" pitchFamily="34" charset="0"/>
                </a:rPr>
                <a:t> </a:t>
              </a:r>
              <a:r>
                <a:rPr kumimoji="0" lang="en-US" sz="16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Signika" panose="02010003020600000004" pitchFamily="50" charset="0"/>
                  <a:ea typeface="+mn-ea"/>
                  <a:cs typeface="Clear Sans" panose="020B0503030202020304" pitchFamily="34" charset="0"/>
                </a:rPr>
                <a:t>dengan</a:t>
              </a: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Signika" panose="02010003020600000004" pitchFamily="50" charset="0"/>
                  <a:ea typeface="+mn-ea"/>
                  <a:cs typeface="Clear Sans" panose="020B0503030202020304" pitchFamily="34" charset="0"/>
                </a:rPr>
                <a:t> </a:t>
              </a:r>
              <a:r>
                <a:rPr kumimoji="0" lang="en-US" sz="16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Signika" panose="02010003020600000004" pitchFamily="50" charset="0"/>
                  <a:ea typeface="+mn-ea"/>
                  <a:cs typeface="Clear Sans" panose="020B0503030202020304" pitchFamily="34" charset="0"/>
                </a:rPr>
                <a:t>kinerja</a:t>
              </a: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Signika" panose="02010003020600000004" pitchFamily="50" charset="0"/>
                  <a:ea typeface="+mn-ea"/>
                  <a:cs typeface="Clear Sans" panose="020B0503030202020304" pitchFamily="34" charset="0"/>
                </a:rPr>
                <a:t> 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8775246" y="2661404"/>
              <a:ext cx="2372434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Clear Sans Light" panose="020B0303030202020304" pitchFamily="34" charset="0"/>
                </a:rPr>
                <a:t>Kelas </a:t>
              </a:r>
              <a:r>
                <a:rPr kumimoji="0" lang="en-US" sz="1400" b="0" i="0" u="none" strike="noStrike" kern="1200" cap="none" spc="0" normalizeH="0" baseline="0" noProof="0" dirty="0" err="1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Clear Sans Light" panose="020B0303030202020304" pitchFamily="34" charset="0"/>
                </a:rPr>
                <a:t>jabatan</a:t>
              </a: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Clear Sans Light" panose="020B0303030202020304" pitchFamily="34" charset="0"/>
                </a:rPr>
                <a:t> JF </a:t>
              </a:r>
              <a:r>
                <a:rPr kumimoji="0" lang="en-US" sz="1400" b="0" i="0" u="none" strike="noStrike" kern="1200" cap="none" spc="0" normalizeH="0" baseline="0" noProof="0" dirty="0" err="1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Clear Sans Light" panose="020B0303030202020304" pitchFamily="34" charset="0"/>
                </a:rPr>
                <a:t>lebih</a:t>
              </a: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Clear Sans Light" panose="020B0303030202020304" pitchFamily="34" charset="0"/>
                </a:rPr>
                <a:t> </a:t>
              </a:r>
              <a:r>
                <a:rPr kumimoji="0" lang="en-US" sz="1400" b="0" i="0" u="none" strike="noStrike" kern="1200" cap="none" spc="0" normalizeH="0" baseline="0" noProof="0" dirty="0" err="1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Clear Sans Light" panose="020B0303030202020304" pitchFamily="34" charset="0"/>
                </a:rPr>
                <a:t>tinggi</a:t>
              </a: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Clear Sans Light" panose="020B0303030202020304" pitchFamily="34" charset="0"/>
                </a:rPr>
                <a:t> </a:t>
              </a:r>
              <a:r>
                <a:rPr kumimoji="0" lang="en-US" sz="1400" b="0" i="0" u="none" strike="noStrike" kern="1200" cap="none" spc="0" normalizeH="0" baseline="0" noProof="0" dirty="0" err="1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Clear Sans Light" panose="020B0303030202020304" pitchFamily="34" charset="0"/>
                </a:rPr>
                <a:t>daripada</a:t>
              </a: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Clear Sans Light" panose="020B0303030202020304" pitchFamily="34" charset="0"/>
                </a:rPr>
                <a:t> </a:t>
              </a:r>
              <a:r>
                <a:rPr lang="en-US" sz="1400" dirty="0" err="1">
                  <a:latin typeface="Calibri" panose="020F0502020204030204"/>
                  <a:cs typeface="Clear Sans Light" panose="020B0303030202020304" pitchFamily="34" charset="0"/>
                </a:rPr>
                <a:t>jabatan</a:t>
              </a:r>
              <a:r>
                <a:rPr lang="en-US" sz="1400" dirty="0">
                  <a:latin typeface="Calibri" panose="020F0502020204030204"/>
                  <a:cs typeface="Clear Sans Light" panose="020B0303030202020304" pitchFamily="34" charset="0"/>
                </a:rPr>
                <a:t> </a:t>
              </a:r>
              <a:r>
                <a:rPr lang="en-US" sz="1400" dirty="0" err="1">
                  <a:latin typeface="Calibri" panose="020F0502020204030204"/>
                  <a:cs typeface="Clear Sans Light" panose="020B0303030202020304" pitchFamily="34" charset="0"/>
                </a:rPr>
                <a:t>pelaksana</a:t>
              </a:r>
              <a:endParaRPr lang="en-US" sz="1400" dirty="0">
                <a:latin typeface="Calibri" panose="020F0502020204030204"/>
                <a:cs typeface="Clear Sans Light" panose="020B0303030202020304" pitchFamily="34" charset="0"/>
              </a:endParaRP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Clear Sans Light" panose="020B0303030202020304" pitchFamily="34" charset="0"/>
                </a:rPr>
                <a:t>Kelas </a:t>
              </a:r>
              <a:r>
                <a:rPr kumimoji="0" lang="en-US" sz="1400" b="0" i="0" u="none" strike="noStrike" kern="1200" cap="none" spc="0" normalizeH="0" baseline="0" noProof="0" dirty="0" err="1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Clear Sans Light" panose="020B0303030202020304" pitchFamily="34" charset="0"/>
                </a:rPr>
                <a:t>jabatan</a:t>
              </a: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Clear Sans Light" panose="020B0303030202020304" pitchFamily="34" charset="0"/>
                </a:rPr>
                <a:t> JF </a:t>
              </a:r>
              <a:r>
                <a:rPr kumimoji="0" lang="en-US" sz="1400" b="0" i="0" u="none" strike="noStrike" kern="1200" cap="none" spc="0" normalizeH="0" baseline="0" noProof="0" dirty="0" err="1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Clear Sans Light" panose="020B0303030202020304" pitchFamily="34" charset="0"/>
                </a:rPr>
                <a:t>keahlian</a:t>
              </a: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Clear Sans Light" panose="020B0303030202020304" pitchFamily="34" charset="0"/>
                </a:rPr>
                <a:t> </a:t>
              </a:r>
              <a:r>
                <a:rPr kumimoji="0" lang="en-US" sz="1400" b="0" i="0" u="none" strike="noStrike" kern="1200" cap="none" spc="0" normalizeH="0" baseline="0" noProof="0" dirty="0" err="1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Clear Sans Light" panose="020B0303030202020304" pitchFamily="34" charset="0"/>
                </a:rPr>
                <a:t>dari</a:t>
              </a: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Clear Sans Light" panose="020B0303030202020304" pitchFamily="34" charset="0"/>
                </a:rPr>
                <a:t> 8 </a:t>
              </a:r>
              <a:r>
                <a:rPr kumimoji="0" lang="en-US" sz="1400" b="0" i="0" u="none" strike="noStrike" kern="1200" cap="none" spc="0" normalizeH="0" baseline="0" noProof="0" dirty="0" err="1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Clear Sans Light" panose="020B0303030202020304" pitchFamily="34" charset="0"/>
                </a:rPr>
                <a:t>sampai</a:t>
              </a: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Clear Sans Light" panose="020B0303030202020304" pitchFamily="34" charset="0"/>
                </a:rPr>
                <a:t> 14 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861096" y="3278110"/>
            <a:ext cx="2577650" cy="1509771"/>
            <a:chOff x="7929091" y="2412323"/>
            <a:chExt cx="3218808" cy="906316"/>
          </a:xfrm>
        </p:grpSpPr>
        <p:sp>
          <p:nvSpPr>
            <p:cNvPr id="26" name="TextBox 25"/>
            <p:cNvSpPr txBox="1"/>
            <p:nvPr/>
          </p:nvSpPr>
          <p:spPr>
            <a:xfrm>
              <a:off x="7929091" y="2412323"/>
              <a:ext cx="321880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Signika" panose="02010003020600000004" pitchFamily="50" charset="0"/>
                  <a:ea typeface="+mn-ea"/>
                  <a:cs typeface="Clear Sans" panose="020B0503030202020304" pitchFamily="34" charset="0"/>
                </a:rPr>
                <a:t>Kemandirian</a:t>
              </a: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Signika" panose="02010003020600000004" pitchFamily="50" charset="0"/>
                  <a:ea typeface="+mn-ea"/>
                  <a:cs typeface="Clear Sans" panose="020B0503030202020304" pitchFamily="34" charset="0"/>
                </a:rPr>
                <a:t> </a:t>
              </a:r>
              <a:r>
                <a:rPr kumimoji="0" lang="en-US" sz="16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Signika" panose="02010003020600000004" pitchFamily="50" charset="0"/>
                  <a:ea typeface="+mn-ea"/>
                  <a:cs typeface="Clear Sans" panose="020B0503030202020304" pitchFamily="34" charset="0"/>
                </a:rPr>
                <a:t>dalam</a:t>
              </a: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Signika" panose="02010003020600000004" pitchFamily="50" charset="0"/>
                  <a:ea typeface="+mn-ea"/>
                  <a:cs typeface="Clear Sans" panose="020B0503030202020304" pitchFamily="34" charset="0"/>
                </a:rPr>
                <a:t> </a:t>
              </a:r>
              <a:r>
                <a:rPr kumimoji="0" lang="en-US" sz="16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Signika" panose="02010003020600000004" pitchFamily="50" charset="0"/>
                  <a:ea typeface="+mn-ea"/>
                  <a:cs typeface="Clear Sans" panose="020B0503030202020304" pitchFamily="34" charset="0"/>
                </a:rPr>
                <a:t>melaksanakan</a:t>
              </a: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Signika" panose="02010003020600000004" pitchFamily="50" charset="0"/>
                  <a:ea typeface="+mn-ea"/>
                  <a:cs typeface="Clear Sans" panose="020B0503030202020304" pitchFamily="34" charset="0"/>
                </a:rPr>
                <a:t> </a:t>
              </a:r>
              <a:r>
                <a:rPr kumimoji="0" lang="en-US" sz="16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Signika" panose="02010003020600000004" pitchFamily="50" charset="0"/>
                  <a:ea typeface="+mn-ea"/>
                  <a:cs typeface="Clear Sans" panose="020B0503030202020304" pitchFamily="34" charset="0"/>
                </a:rPr>
                <a:t>profesi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Signika" panose="02010003020600000004" pitchFamily="50" charset="0"/>
                <a:ea typeface="+mn-ea"/>
                <a:cs typeface="Clear Sans" panose="020B0503030202020304" pitchFamily="34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8775465" y="2745888"/>
              <a:ext cx="2372434" cy="57275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400" dirty="0">
                  <a:latin typeface="Calibri" panose="020F0502020204030204"/>
                  <a:cs typeface="Clear Sans Light" panose="020B0303030202020304" pitchFamily="34" charset="0"/>
                </a:rPr>
                <a:t>JF </a:t>
              </a:r>
              <a:r>
                <a:rPr lang="en-US" sz="1400" dirty="0" err="1">
                  <a:latin typeface="Calibri" panose="020F0502020204030204"/>
                  <a:cs typeface="Clear Sans Light" panose="020B0303030202020304" pitchFamily="34" charset="0"/>
                </a:rPr>
                <a:t>melaksanakan</a:t>
              </a:r>
              <a:r>
                <a:rPr lang="en-US" sz="1400" dirty="0">
                  <a:latin typeface="Calibri" panose="020F0502020204030204"/>
                  <a:cs typeface="Clear Sans Light" panose="020B0303030202020304" pitchFamily="34" charset="0"/>
                </a:rPr>
                <a:t> </a:t>
              </a:r>
              <a:r>
                <a:rPr lang="en-US" sz="1400" dirty="0" err="1">
                  <a:latin typeface="Calibri" panose="020F0502020204030204"/>
                  <a:cs typeface="Clear Sans Light" panose="020B0303030202020304" pitchFamily="34" charset="0"/>
                </a:rPr>
                <a:t>tugas</a:t>
              </a:r>
              <a:r>
                <a:rPr lang="en-US" sz="1400" dirty="0">
                  <a:latin typeface="Calibri" panose="020F0502020204030204"/>
                  <a:cs typeface="Clear Sans Light" panose="020B0303030202020304" pitchFamily="34" charset="0"/>
                </a:rPr>
                <a:t> </a:t>
              </a:r>
              <a:r>
                <a:rPr lang="en-US" sz="1400" dirty="0" err="1">
                  <a:latin typeface="Calibri" panose="020F0502020204030204"/>
                  <a:cs typeface="Clear Sans Light" panose="020B0303030202020304" pitchFamily="34" charset="0"/>
                </a:rPr>
                <a:t>sesuai</a:t>
              </a:r>
              <a:r>
                <a:rPr lang="en-US" sz="1400" dirty="0">
                  <a:latin typeface="Calibri" panose="020F0502020204030204"/>
                  <a:cs typeface="Clear Sans Light" panose="020B0303030202020304" pitchFamily="34" charset="0"/>
                </a:rPr>
                <a:t> </a:t>
              </a:r>
              <a:r>
                <a:rPr lang="en-US" sz="1400" dirty="0" err="1">
                  <a:latin typeface="Calibri" panose="020F0502020204030204"/>
                  <a:cs typeface="Clear Sans Light" panose="020B0303030202020304" pitchFamily="34" charset="0"/>
                </a:rPr>
                <a:t>butir</a:t>
              </a:r>
              <a:r>
                <a:rPr lang="en-US" sz="1400" dirty="0">
                  <a:latin typeface="Calibri" panose="020F0502020204030204"/>
                  <a:cs typeface="Clear Sans Light" panose="020B0303030202020304" pitchFamily="34" charset="0"/>
                </a:rPr>
                <a:t> </a:t>
              </a:r>
              <a:r>
                <a:rPr lang="en-US" sz="1400" dirty="0" err="1">
                  <a:latin typeface="Calibri" panose="020F0502020204030204"/>
                  <a:cs typeface="Clear Sans Light" panose="020B0303030202020304" pitchFamily="34" charset="0"/>
                </a:rPr>
                <a:t>kegiatan</a:t>
              </a:r>
              <a:r>
                <a:rPr lang="en-US" sz="1400" dirty="0">
                  <a:latin typeface="Calibri" panose="020F0502020204030204"/>
                  <a:cs typeface="Clear Sans Light" panose="020B0303030202020304" pitchFamily="34" charset="0"/>
                </a:rPr>
                <a:t> dan target </a:t>
              </a:r>
              <a:r>
                <a:rPr lang="en-US" sz="1400" dirty="0" err="1">
                  <a:latin typeface="Calibri" panose="020F0502020204030204"/>
                  <a:cs typeface="Clear Sans Light" panose="020B0303030202020304" pitchFamily="34" charset="0"/>
                </a:rPr>
                <a:t>kerja</a:t>
              </a:r>
              <a:r>
                <a:rPr lang="en-US" sz="1400" dirty="0">
                  <a:latin typeface="Calibri" panose="020F0502020204030204"/>
                  <a:cs typeface="Clear Sans Light" panose="020B0303030202020304" pitchFamily="34" charset="0"/>
                </a:rPr>
                <a:t> yang </a:t>
              </a:r>
              <a:r>
                <a:rPr lang="en-US" sz="1400" dirty="0" err="1">
                  <a:latin typeface="Calibri" panose="020F0502020204030204"/>
                  <a:cs typeface="Clear Sans Light" panose="020B0303030202020304" pitchFamily="34" charset="0"/>
                </a:rPr>
                <a:t>dipersyaratkan</a:t>
              </a:r>
              <a:endParaRPr kumimoji="0" lang="en-US" sz="1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Clear Sans Light" panose="020B0303030202020304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686175" y="2049310"/>
            <a:ext cx="717095" cy="717095"/>
            <a:chOff x="3686175" y="2049310"/>
            <a:chExt cx="717095" cy="717095"/>
          </a:xfrm>
        </p:grpSpPr>
        <p:sp>
          <p:nvSpPr>
            <p:cNvPr id="29" name="Rectangle 28"/>
            <p:cNvSpPr/>
            <p:nvPr/>
          </p:nvSpPr>
          <p:spPr>
            <a:xfrm>
              <a:off x="3686175" y="2049310"/>
              <a:ext cx="717095" cy="717095"/>
            </a:xfrm>
            <a:prstGeom prst="rect">
              <a:avLst/>
            </a:prstGeom>
            <a:solidFill>
              <a:srgbClr val="B2D2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Shape 2671"/>
            <p:cNvSpPr/>
            <p:nvPr/>
          </p:nvSpPr>
          <p:spPr>
            <a:xfrm>
              <a:off x="3884175" y="2184811"/>
              <a:ext cx="303940" cy="428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574" extrusionOk="0">
                  <a:moveTo>
                    <a:pt x="13864" y="16422"/>
                  </a:moveTo>
                  <a:cubicBezTo>
                    <a:pt x="13295" y="16782"/>
                    <a:pt x="12583" y="17013"/>
                    <a:pt x="11740" y="17115"/>
                  </a:cubicBezTo>
                  <a:lnTo>
                    <a:pt x="11752" y="18333"/>
                  </a:lnTo>
                  <a:lnTo>
                    <a:pt x="9908" y="18336"/>
                  </a:lnTo>
                  <a:lnTo>
                    <a:pt x="9897" y="17119"/>
                  </a:lnTo>
                  <a:cubicBezTo>
                    <a:pt x="9066" y="17021"/>
                    <a:pt x="8316" y="16773"/>
                    <a:pt x="7666" y="16391"/>
                  </a:cubicBezTo>
                  <a:cubicBezTo>
                    <a:pt x="6892" y="15916"/>
                    <a:pt x="6492" y="15369"/>
                    <a:pt x="6466" y="14757"/>
                  </a:cubicBezTo>
                  <a:lnTo>
                    <a:pt x="6503" y="14424"/>
                  </a:lnTo>
                  <a:lnTo>
                    <a:pt x="8292" y="14419"/>
                  </a:lnTo>
                  <a:lnTo>
                    <a:pt x="8298" y="14543"/>
                  </a:lnTo>
                  <a:cubicBezTo>
                    <a:pt x="8309" y="15050"/>
                    <a:pt x="8528" y="15427"/>
                    <a:pt x="8960" y="15694"/>
                  </a:cubicBezTo>
                  <a:cubicBezTo>
                    <a:pt x="9384" y="15964"/>
                    <a:pt x="10003" y="16098"/>
                    <a:pt x="10790" y="16098"/>
                  </a:cubicBezTo>
                  <a:cubicBezTo>
                    <a:pt x="11584" y="16093"/>
                    <a:pt x="12202" y="15951"/>
                    <a:pt x="12633" y="15680"/>
                  </a:cubicBezTo>
                  <a:cubicBezTo>
                    <a:pt x="13064" y="15409"/>
                    <a:pt x="13270" y="15036"/>
                    <a:pt x="13270" y="14552"/>
                  </a:cubicBezTo>
                  <a:cubicBezTo>
                    <a:pt x="13270" y="14153"/>
                    <a:pt x="13070" y="13842"/>
                    <a:pt x="12652" y="13606"/>
                  </a:cubicBezTo>
                  <a:cubicBezTo>
                    <a:pt x="12221" y="13367"/>
                    <a:pt x="11477" y="13158"/>
                    <a:pt x="10433" y="12985"/>
                  </a:cubicBezTo>
                  <a:cubicBezTo>
                    <a:pt x="9278" y="12794"/>
                    <a:pt x="8385" y="12496"/>
                    <a:pt x="7803" y="12110"/>
                  </a:cubicBezTo>
                  <a:cubicBezTo>
                    <a:pt x="7210" y="11710"/>
                    <a:pt x="6897" y="11199"/>
                    <a:pt x="6892" y="10591"/>
                  </a:cubicBezTo>
                  <a:cubicBezTo>
                    <a:pt x="6886" y="9899"/>
                    <a:pt x="7266" y="9321"/>
                    <a:pt x="8023" y="8877"/>
                  </a:cubicBezTo>
                  <a:cubicBezTo>
                    <a:pt x="8534" y="8574"/>
                    <a:pt x="9147" y="8376"/>
                    <a:pt x="9833" y="8282"/>
                  </a:cubicBezTo>
                  <a:lnTo>
                    <a:pt x="9822" y="7225"/>
                  </a:lnTo>
                  <a:lnTo>
                    <a:pt x="11665" y="7216"/>
                  </a:lnTo>
                  <a:lnTo>
                    <a:pt x="11671" y="8242"/>
                  </a:lnTo>
                  <a:cubicBezTo>
                    <a:pt x="12496" y="8322"/>
                    <a:pt x="13183" y="8527"/>
                    <a:pt x="13727" y="8841"/>
                  </a:cubicBezTo>
                  <a:cubicBezTo>
                    <a:pt x="14451" y="9272"/>
                    <a:pt x="14851" y="9867"/>
                    <a:pt x="14907" y="10617"/>
                  </a:cubicBezTo>
                  <a:lnTo>
                    <a:pt x="14914" y="10748"/>
                  </a:lnTo>
                  <a:lnTo>
                    <a:pt x="13114" y="10754"/>
                  </a:lnTo>
                  <a:lnTo>
                    <a:pt x="13089" y="10650"/>
                  </a:lnTo>
                  <a:cubicBezTo>
                    <a:pt x="13002" y="10183"/>
                    <a:pt x="12783" y="9832"/>
                    <a:pt x="12427" y="9610"/>
                  </a:cubicBezTo>
                  <a:cubicBezTo>
                    <a:pt x="12077" y="9392"/>
                    <a:pt x="11565" y="9277"/>
                    <a:pt x="10895" y="9282"/>
                  </a:cubicBezTo>
                  <a:cubicBezTo>
                    <a:pt x="10196" y="9282"/>
                    <a:pt x="9640" y="9401"/>
                    <a:pt x="9259" y="9632"/>
                  </a:cubicBezTo>
                  <a:cubicBezTo>
                    <a:pt x="8878" y="9858"/>
                    <a:pt x="8698" y="10160"/>
                    <a:pt x="8702" y="10572"/>
                  </a:cubicBezTo>
                  <a:cubicBezTo>
                    <a:pt x="8702" y="10924"/>
                    <a:pt x="8878" y="11204"/>
                    <a:pt x="9229" y="11408"/>
                  </a:cubicBezTo>
                  <a:cubicBezTo>
                    <a:pt x="9584" y="11621"/>
                    <a:pt x="10216" y="11808"/>
                    <a:pt x="11115" y="11954"/>
                  </a:cubicBezTo>
                  <a:cubicBezTo>
                    <a:pt x="12421" y="12172"/>
                    <a:pt x="13414" y="12492"/>
                    <a:pt x="14076" y="12914"/>
                  </a:cubicBezTo>
                  <a:cubicBezTo>
                    <a:pt x="14732" y="13335"/>
                    <a:pt x="15076" y="13877"/>
                    <a:pt x="15076" y="14521"/>
                  </a:cubicBezTo>
                  <a:cubicBezTo>
                    <a:pt x="15082" y="15289"/>
                    <a:pt x="14676" y="15929"/>
                    <a:pt x="13864" y="16422"/>
                  </a:cubicBezTo>
                  <a:cubicBezTo>
                    <a:pt x="13864" y="16422"/>
                    <a:pt x="13864" y="16422"/>
                    <a:pt x="13864" y="16422"/>
                  </a:cubicBezTo>
                  <a:close/>
                  <a:moveTo>
                    <a:pt x="13995" y="4271"/>
                  </a:moveTo>
                  <a:lnTo>
                    <a:pt x="13995" y="4298"/>
                  </a:lnTo>
                  <a:lnTo>
                    <a:pt x="7161" y="4325"/>
                  </a:lnTo>
                  <a:lnTo>
                    <a:pt x="7372" y="4045"/>
                  </a:lnTo>
                  <a:lnTo>
                    <a:pt x="7754" y="3756"/>
                  </a:lnTo>
                  <a:lnTo>
                    <a:pt x="13245" y="3739"/>
                  </a:lnTo>
                  <a:lnTo>
                    <a:pt x="14789" y="0"/>
                  </a:lnTo>
                  <a:lnTo>
                    <a:pt x="6535" y="31"/>
                  </a:lnTo>
                  <a:lnTo>
                    <a:pt x="7722" y="3668"/>
                  </a:lnTo>
                  <a:cubicBezTo>
                    <a:pt x="6866" y="2984"/>
                    <a:pt x="4761" y="1540"/>
                    <a:pt x="2855" y="2042"/>
                  </a:cubicBezTo>
                  <a:lnTo>
                    <a:pt x="3061" y="2446"/>
                  </a:lnTo>
                  <a:cubicBezTo>
                    <a:pt x="4687" y="2020"/>
                    <a:pt x="6673" y="3472"/>
                    <a:pt x="7372" y="4045"/>
                  </a:cubicBezTo>
                  <a:cubicBezTo>
                    <a:pt x="6210" y="4348"/>
                    <a:pt x="4699" y="4569"/>
                    <a:pt x="3805" y="4001"/>
                  </a:cubicBezTo>
                  <a:lnTo>
                    <a:pt x="3399" y="4329"/>
                  </a:lnTo>
                  <a:cubicBezTo>
                    <a:pt x="3930" y="4667"/>
                    <a:pt x="4605" y="4783"/>
                    <a:pt x="5310" y="4783"/>
                  </a:cubicBezTo>
                  <a:cubicBezTo>
                    <a:pt x="5729" y="4783"/>
                    <a:pt x="6155" y="4734"/>
                    <a:pt x="6566" y="4667"/>
                  </a:cubicBezTo>
                  <a:cubicBezTo>
                    <a:pt x="2687" y="6563"/>
                    <a:pt x="-26" y="10769"/>
                    <a:pt x="0" y="13957"/>
                  </a:cubicBezTo>
                  <a:cubicBezTo>
                    <a:pt x="32" y="18189"/>
                    <a:pt x="4886" y="21600"/>
                    <a:pt x="10828" y="21573"/>
                  </a:cubicBezTo>
                  <a:cubicBezTo>
                    <a:pt x="16782" y="21556"/>
                    <a:pt x="21574" y="18105"/>
                    <a:pt x="21543" y="13877"/>
                  </a:cubicBezTo>
                  <a:cubicBezTo>
                    <a:pt x="21518" y="10468"/>
                    <a:pt x="18344" y="5897"/>
                    <a:pt x="13995" y="4271"/>
                  </a:cubicBezTo>
                  <a:cubicBezTo>
                    <a:pt x="13995" y="4271"/>
                    <a:pt x="13995" y="4271"/>
                    <a:pt x="13995" y="4271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kumimoji="0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Light"/>
                <a:sym typeface="Helvetica Light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4518274" y="355160"/>
            <a:ext cx="3018936" cy="4515734"/>
            <a:chOff x="5165534" y="1160901"/>
            <a:chExt cx="3678157" cy="5697099"/>
          </a:xfrm>
        </p:grpSpPr>
        <p:sp>
          <p:nvSpPr>
            <p:cNvPr id="49" name="Freeform 329"/>
            <p:cNvSpPr>
              <a:spLocks/>
            </p:cNvSpPr>
            <p:nvPr/>
          </p:nvSpPr>
          <p:spPr bwMode="auto">
            <a:xfrm>
              <a:off x="7703155" y="1883147"/>
              <a:ext cx="446175" cy="1299485"/>
            </a:xfrm>
            <a:custGeom>
              <a:avLst/>
              <a:gdLst>
                <a:gd name="T0" fmla="*/ 21 w 67"/>
                <a:gd name="T1" fmla="*/ 15 h 197"/>
                <a:gd name="T2" fmla="*/ 30 w 67"/>
                <a:gd name="T3" fmla="*/ 118 h 197"/>
                <a:gd name="T4" fmla="*/ 12 w 67"/>
                <a:gd name="T5" fmla="*/ 100 h 197"/>
                <a:gd name="T6" fmla="*/ 21 w 67"/>
                <a:gd name="T7" fmla="*/ 15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197">
                  <a:moveTo>
                    <a:pt x="21" y="15"/>
                  </a:moveTo>
                  <a:cubicBezTo>
                    <a:pt x="48" y="0"/>
                    <a:pt x="67" y="22"/>
                    <a:pt x="30" y="118"/>
                  </a:cubicBezTo>
                  <a:cubicBezTo>
                    <a:pt x="0" y="197"/>
                    <a:pt x="12" y="100"/>
                    <a:pt x="12" y="100"/>
                  </a:cubicBezTo>
                  <a:cubicBezTo>
                    <a:pt x="21" y="15"/>
                    <a:pt x="21" y="15"/>
                    <a:pt x="21" y="15"/>
                  </a:cubicBezTo>
                </a:path>
              </a:pathLst>
            </a:custGeom>
            <a:solidFill>
              <a:srgbClr val="75524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Freeform 330"/>
            <p:cNvSpPr>
              <a:spLocks/>
            </p:cNvSpPr>
            <p:nvPr/>
          </p:nvSpPr>
          <p:spPr bwMode="auto">
            <a:xfrm>
              <a:off x="7803545" y="2491060"/>
              <a:ext cx="239819" cy="309534"/>
            </a:xfrm>
            <a:custGeom>
              <a:avLst/>
              <a:gdLst>
                <a:gd name="T0" fmla="*/ 3 w 36"/>
                <a:gd name="T1" fmla="*/ 9 h 47"/>
                <a:gd name="T2" fmla="*/ 34 w 36"/>
                <a:gd name="T3" fmla="*/ 23 h 47"/>
                <a:gd name="T4" fmla="*/ 0 w 36"/>
                <a:gd name="T5" fmla="*/ 37 h 47"/>
                <a:gd name="T6" fmla="*/ 3 w 36"/>
                <a:gd name="T7" fmla="*/ 9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7">
                  <a:moveTo>
                    <a:pt x="3" y="9"/>
                  </a:moveTo>
                  <a:cubicBezTo>
                    <a:pt x="21" y="0"/>
                    <a:pt x="33" y="12"/>
                    <a:pt x="34" y="23"/>
                  </a:cubicBezTo>
                  <a:cubicBezTo>
                    <a:pt x="36" y="35"/>
                    <a:pt x="26" y="47"/>
                    <a:pt x="0" y="37"/>
                  </a:cubicBezTo>
                  <a:cubicBezTo>
                    <a:pt x="3" y="9"/>
                    <a:pt x="3" y="9"/>
                    <a:pt x="3" y="9"/>
                  </a:cubicBezTo>
                </a:path>
              </a:pathLst>
            </a:custGeom>
            <a:solidFill>
              <a:srgbClr val="F7C2A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Freeform 331"/>
            <p:cNvSpPr>
              <a:spLocks/>
            </p:cNvSpPr>
            <p:nvPr/>
          </p:nvSpPr>
          <p:spPr bwMode="auto">
            <a:xfrm>
              <a:off x="7850952" y="2597027"/>
              <a:ext cx="117121" cy="136641"/>
            </a:xfrm>
            <a:custGeom>
              <a:avLst/>
              <a:gdLst>
                <a:gd name="T0" fmla="*/ 1 w 18"/>
                <a:gd name="T1" fmla="*/ 6 h 21"/>
                <a:gd name="T2" fmla="*/ 0 w 18"/>
                <a:gd name="T3" fmla="*/ 14 h 21"/>
                <a:gd name="T4" fmla="*/ 1 w 18"/>
                <a:gd name="T5" fmla="*/ 6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21">
                  <a:moveTo>
                    <a:pt x="1" y="6"/>
                  </a:moveTo>
                  <a:cubicBezTo>
                    <a:pt x="18" y="0"/>
                    <a:pt x="17" y="21"/>
                    <a:pt x="0" y="14"/>
                  </a:cubicBezTo>
                  <a:lnTo>
                    <a:pt x="1" y="6"/>
                  </a:lnTo>
                  <a:close/>
                </a:path>
              </a:pathLst>
            </a:custGeom>
            <a:solidFill>
              <a:srgbClr val="BD7E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Freeform 332"/>
            <p:cNvSpPr>
              <a:spLocks/>
            </p:cNvSpPr>
            <p:nvPr/>
          </p:nvSpPr>
          <p:spPr bwMode="auto">
            <a:xfrm>
              <a:off x="7903934" y="2555198"/>
              <a:ext cx="86447" cy="47406"/>
            </a:xfrm>
            <a:custGeom>
              <a:avLst/>
              <a:gdLst>
                <a:gd name="T0" fmla="*/ 4 w 13"/>
                <a:gd name="T1" fmla="*/ 0 h 7"/>
                <a:gd name="T2" fmla="*/ 0 w 13"/>
                <a:gd name="T3" fmla="*/ 2 h 7"/>
                <a:gd name="T4" fmla="*/ 5 w 13"/>
                <a:gd name="T5" fmla="*/ 7 h 7"/>
                <a:gd name="T6" fmla="*/ 8 w 13"/>
                <a:gd name="T7" fmla="*/ 7 h 7"/>
                <a:gd name="T8" fmla="*/ 12 w 13"/>
                <a:gd name="T9" fmla="*/ 5 h 7"/>
                <a:gd name="T10" fmla="*/ 7 w 13"/>
                <a:gd name="T11" fmla="*/ 0 h 7"/>
                <a:gd name="T12" fmla="*/ 4 w 13"/>
                <a:gd name="T13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7">
                  <a:moveTo>
                    <a:pt x="4" y="0"/>
                  </a:moveTo>
                  <a:cubicBezTo>
                    <a:pt x="2" y="0"/>
                    <a:pt x="1" y="0"/>
                    <a:pt x="0" y="2"/>
                  </a:cubicBezTo>
                  <a:cubicBezTo>
                    <a:pt x="0" y="4"/>
                    <a:pt x="2" y="6"/>
                    <a:pt x="5" y="7"/>
                  </a:cubicBezTo>
                  <a:cubicBezTo>
                    <a:pt x="6" y="7"/>
                    <a:pt x="7" y="7"/>
                    <a:pt x="8" y="7"/>
                  </a:cubicBezTo>
                  <a:cubicBezTo>
                    <a:pt x="10" y="7"/>
                    <a:pt x="12" y="7"/>
                    <a:pt x="12" y="5"/>
                  </a:cubicBezTo>
                  <a:cubicBezTo>
                    <a:pt x="13" y="3"/>
                    <a:pt x="11" y="1"/>
                    <a:pt x="7" y="0"/>
                  </a:cubicBezTo>
                  <a:cubicBezTo>
                    <a:pt x="6" y="0"/>
                    <a:pt x="5" y="0"/>
                    <a:pt x="4" y="0"/>
                  </a:cubicBezTo>
                </a:path>
              </a:pathLst>
            </a:custGeom>
            <a:solidFill>
              <a:srgbClr val="F9C0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Freeform 333"/>
            <p:cNvSpPr>
              <a:spLocks/>
            </p:cNvSpPr>
            <p:nvPr/>
          </p:nvSpPr>
          <p:spPr bwMode="auto">
            <a:xfrm>
              <a:off x="6113657" y="1570824"/>
              <a:ext cx="423866" cy="1288331"/>
            </a:xfrm>
            <a:custGeom>
              <a:avLst/>
              <a:gdLst>
                <a:gd name="T0" fmla="*/ 51 w 64"/>
                <a:gd name="T1" fmla="*/ 195 h 195"/>
                <a:gd name="T2" fmla="*/ 64 w 64"/>
                <a:gd name="T3" fmla="*/ 34 h 195"/>
                <a:gd name="T4" fmla="*/ 51 w 64"/>
                <a:gd name="T5" fmla="*/ 195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4" h="195">
                  <a:moveTo>
                    <a:pt x="51" y="195"/>
                  </a:moveTo>
                  <a:cubicBezTo>
                    <a:pt x="0" y="105"/>
                    <a:pt x="22" y="0"/>
                    <a:pt x="64" y="34"/>
                  </a:cubicBezTo>
                  <a:cubicBezTo>
                    <a:pt x="51" y="195"/>
                    <a:pt x="51" y="195"/>
                    <a:pt x="51" y="195"/>
                  </a:cubicBezTo>
                </a:path>
              </a:pathLst>
            </a:custGeom>
            <a:solidFill>
              <a:srgbClr val="75524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4" name="Freeform 334"/>
            <p:cNvSpPr>
              <a:spLocks/>
            </p:cNvSpPr>
            <p:nvPr/>
          </p:nvSpPr>
          <p:spPr bwMode="auto">
            <a:xfrm>
              <a:off x="6211257" y="2376728"/>
              <a:ext cx="234242" cy="312323"/>
            </a:xfrm>
            <a:custGeom>
              <a:avLst/>
              <a:gdLst>
                <a:gd name="T0" fmla="*/ 34 w 35"/>
                <a:gd name="T1" fmla="*/ 10 h 47"/>
                <a:gd name="T2" fmla="*/ 2 w 35"/>
                <a:gd name="T3" fmla="*/ 24 h 47"/>
                <a:gd name="T4" fmla="*/ 35 w 35"/>
                <a:gd name="T5" fmla="*/ 37 h 47"/>
                <a:gd name="T6" fmla="*/ 34 w 35"/>
                <a:gd name="T7" fmla="*/ 1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47">
                  <a:moveTo>
                    <a:pt x="34" y="10"/>
                  </a:moveTo>
                  <a:cubicBezTo>
                    <a:pt x="16" y="0"/>
                    <a:pt x="3" y="12"/>
                    <a:pt x="2" y="24"/>
                  </a:cubicBezTo>
                  <a:cubicBezTo>
                    <a:pt x="0" y="35"/>
                    <a:pt x="10" y="47"/>
                    <a:pt x="35" y="37"/>
                  </a:cubicBezTo>
                  <a:cubicBezTo>
                    <a:pt x="34" y="10"/>
                    <a:pt x="34" y="10"/>
                    <a:pt x="34" y="10"/>
                  </a:cubicBezTo>
                </a:path>
              </a:pathLst>
            </a:custGeom>
            <a:solidFill>
              <a:srgbClr val="F7C2A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5" name="Freeform 335"/>
            <p:cNvSpPr>
              <a:spLocks/>
            </p:cNvSpPr>
            <p:nvPr/>
          </p:nvSpPr>
          <p:spPr bwMode="auto">
            <a:xfrm>
              <a:off x="6286549" y="2477117"/>
              <a:ext cx="117121" cy="145007"/>
            </a:xfrm>
            <a:custGeom>
              <a:avLst/>
              <a:gdLst>
                <a:gd name="T0" fmla="*/ 18 w 18"/>
                <a:gd name="T1" fmla="*/ 7 h 22"/>
                <a:gd name="T2" fmla="*/ 18 w 18"/>
                <a:gd name="T3" fmla="*/ 15 h 22"/>
                <a:gd name="T4" fmla="*/ 18 w 18"/>
                <a:gd name="T5" fmla="*/ 7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22">
                  <a:moveTo>
                    <a:pt x="18" y="7"/>
                  </a:moveTo>
                  <a:cubicBezTo>
                    <a:pt x="0" y="0"/>
                    <a:pt x="1" y="22"/>
                    <a:pt x="18" y="15"/>
                  </a:cubicBezTo>
                  <a:lnTo>
                    <a:pt x="18" y="7"/>
                  </a:lnTo>
                  <a:close/>
                </a:path>
              </a:pathLst>
            </a:custGeom>
            <a:solidFill>
              <a:srgbClr val="BD7E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6" name="Freeform 336"/>
            <p:cNvSpPr>
              <a:spLocks/>
            </p:cNvSpPr>
            <p:nvPr/>
          </p:nvSpPr>
          <p:spPr bwMode="auto">
            <a:xfrm>
              <a:off x="6272606" y="2443654"/>
              <a:ext cx="86447" cy="52984"/>
            </a:xfrm>
            <a:custGeom>
              <a:avLst/>
              <a:gdLst>
                <a:gd name="T0" fmla="*/ 8 w 13"/>
                <a:gd name="T1" fmla="*/ 0 h 8"/>
                <a:gd name="T2" fmla="*/ 6 w 13"/>
                <a:gd name="T3" fmla="*/ 1 h 8"/>
                <a:gd name="T4" fmla="*/ 1 w 13"/>
                <a:gd name="T5" fmla="*/ 5 h 8"/>
                <a:gd name="T6" fmla="*/ 5 w 13"/>
                <a:gd name="T7" fmla="*/ 8 h 8"/>
                <a:gd name="T8" fmla="*/ 7 w 13"/>
                <a:gd name="T9" fmla="*/ 8 h 8"/>
                <a:gd name="T10" fmla="*/ 13 w 13"/>
                <a:gd name="T11" fmla="*/ 3 h 8"/>
                <a:gd name="T12" fmla="*/ 8 w 13"/>
                <a:gd name="T13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8">
                  <a:moveTo>
                    <a:pt x="8" y="0"/>
                  </a:moveTo>
                  <a:cubicBezTo>
                    <a:pt x="7" y="0"/>
                    <a:pt x="7" y="1"/>
                    <a:pt x="6" y="1"/>
                  </a:cubicBezTo>
                  <a:cubicBezTo>
                    <a:pt x="3" y="1"/>
                    <a:pt x="0" y="3"/>
                    <a:pt x="1" y="5"/>
                  </a:cubicBezTo>
                  <a:cubicBezTo>
                    <a:pt x="1" y="7"/>
                    <a:pt x="3" y="8"/>
                    <a:pt x="5" y="8"/>
                  </a:cubicBezTo>
                  <a:cubicBezTo>
                    <a:pt x="6" y="8"/>
                    <a:pt x="7" y="8"/>
                    <a:pt x="7" y="8"/>
                  </a:cubicBezTo>
                  <a:cubicBezTo>
                    <a:pt x="11" y="7"/>
                    <a:pt x="13" y="5"/>
                    <a:pt x="13" y="3"/>
                  </a:cubicBezTo>
                  <a:cubicBezTo>
                    <a:pt x="12" y="1"/>
                    <a:pt x="11" y="0"/>
                    <a:pt x="8" y="0"/>
                  </a:cubicBezTo>
                </a:path>
              </a:pathLst>
            </a:custGeom>
            <a:solidFill>
              <a:srgbClr val="F9C0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7" name="Freeform 338"/>
            <p:cNvSpPr>
              <a:spLocks/>
            </p:cNvSpPr>
            <p:nvPr/>
          </p:nvSpPr>
          <p:spPr bwMode="auto">
            <a:xfrm>
              <a:off x="6345110" y="1941707"/>
              <a:ext cx="1525362" cy="3421606"/>
            </a:xfrm>
            <a:custGeom>
              <a:avLst/>
              <a:gdLst>
                <a:gd name="T0" fmla="*/ 1 w 230"/>
                <a:gd name="T1" fmla="*/ 462 h 518"/>
                <a:gd name="T2" fmla="*/ 9 w 230"/>
                <a:gd name="T3" fmla="*/ 483 h 518"/>
                <a:gd name="T4" fmla="*/ 131 w 230"/>
                <a:gd name="T5" fmla="*/ 511 h 518"/>
                <a:gd name="T6" fmla="*/ 165 w 230"/>
                <a:gd name="T7" fmla="*/ 499 h 518"/>
                <a:gd name="T8" fmla="*/ 171 w 230"/>
                <a:gd name="T9" fmla="*/ 496 h 518"/>
                <a:gd name="T10" fmla="*/ 230 w 230"/>
                <a:gd name="T11" fmla="*/ 58 h 518"/>
                <a:gd name="T12" fmla="*/ 227 w 230"/>
                <a:gd name="T13" fmla="*/ 15 h 518"/>
                <a:gd name="T14" fmla="*/ 193 w 230"/>
                <a:gd name="T15" fmla="*/ 12 h 518"/>
                <a:gd name="T16" fmla="*/ 187 w 230"/>
                <a:gd name="T17" fmla="*/ 12 h 518"/>
                <a:gd name="T18" fmla="*/ 71 w 230"/>
                <a:gd name="T19" fmla="*/ 4 h 518"/>
                <a:gd name="T20" fmla="*/ 60 w 230"/>
                <a:gd name="T21" fmla="*/ 3 h 518"/>
                <a:gd name="T22" fmla="*/ 19 w 230"/>
                <a:gd name="T23" fmla="*/ 0 h 518"/>
                <a:gd name="T24" fmla="*/ 13 w 230"/>
                <a:gd name="T25" fmla="*/ 38 h 518"/>
                <a:gd name="T26" fmla="*/ 1 w 230"/>
                <a:gd name="T27" fmla="*/ 462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0" h="518">
                  <a:moveTo>
                    <a:pt x="1" y="462"/>
                  </a:moveTo>
                  <a:cubicBezTo>
                    <a:pt x="5" y="466"/>
                    <a:pt x="1" y="478"/>
                    <a:pt x="9" y="483"/>
                  </a:cubicBezTo>
                  <a:cubicBezTo>
                    <a:pt x="37" y="500"/>
                    <a:pt x="87" y="518"/>
                    <a:pt x="131" y="511"/>
                  </a:cubicBezTo>
                  <a:cubicBezTo>
                    <a:pt x="143" y="509"/>
                    <a:pt x="155" y="505"/>
                    <a:pt x="165" y="499"/>
                  </a:cubicBezTo>
                  <a:cubicBezTo>
                    <a:pt x="167" y="498"/>
                    <a:pt x="169" y="497"/>
                    <a:pt x="171" y="496"/>
                  </a:cubicBezTo>
                  <a:cubicBezTo>
                    <a:pt x="172" y="495"/>
                    <a:pt x="227" y="182"/>
                    <a:pt x="230" y="58"/>
                  </a:cubicBezTo>
                  <a:cubicBezTo>
                    <a:pt x="230" y="39"/>
                    <a:pt x="230" y="24"/>
                    <a:pt x="227" y="15"/>
                  </a:cubicBezTo>
                  <a:cubicBezTo>
                    <a:pt x="216" y="14"/>
                    <a:pt x="204" y="13"/>
                    <a:pt x="193" y="12"/>
                  </a:cubicBezTo>
                  <a:cubicBezTo>
                    <a:pt x="191" y="12"/>
                    <a:pt x="189" y="12"/>
                    <a:pt x="187" y="12"/>
                  </a:cubicBezTo>
                  <a:cubicBezTo>
                    <a:pt x="148" y="9"/>
                    <a:pt x="110" y="6"/>
                    <a:pt x="71" y="4"/>
                  </a:cubicBezTo>
                  <a:cubicBezTo>
                    <a:pt x="68" y="3"/>
                    <a:pt x="64" y="3"/>
                    <a:pt x="60" y="3"/>
                  </a:cubicBezTo>
                  <a:cubicBezTo>
                    <a:pt x="46" y="2"/>
                    <a:pt x="33" y="1"/>
                    <a:pt x="19" y="0"/>
                  </a:cubicBezTo>
                  <a:cubicBezTo>
                    <a:pt x="17" y="8"/>
                    <a:pt x="15" y="22"/>
                    <a:pt x="13" y="38"/>
                  </a:cubicBezTo>
                  <a:cubicBezTo>
                    <a:pt x="0" y="152"/>
                    <a:pt x="5" y="436"/>
                    <a:pt x="1" y="462"/>
                  </a:cubicBezTo>
                </a:path>
              </a:pathLst>
            </a:custGeom>
            <a:solidFill>
              <a:srgbClr val="F7C2A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8" name="Freeform 339"/>
            <p:cNvSpPr>
              <a:spLocks/>
            </p:cNvSpPr>
            <p:nvPr/>
          </p:nvSpPr>
          <p:spPr bwMode="auto">
            <a:xfrm>
              <a:off x="6286549" y="3257924"/>
              <a:ext cx="1511419" cy="1650848"/>
            </a:xfrm>
            <a:custGeom>
              <a:avLst/>
              <a:gdLst>
                <a:gd name="T0" fmla="*/ 13 w 228"/>
                <a:gd name="T1" fmla="*/ 0 h 250"/>
                <a:gd name="T2" fmla="*/ 1 w 228"/>
                <a:gd name="T3" fmla="*/ 221 h 250"/>
                <a:gd name="T4" fmla="*/ 195 w 228"/>
                <a:gd name="T5" fmla="*/ 250 h 250"/>
                <a:gd name="T6" fmla="*/ 225 w 228"/>
                <a:gd name="T7" fmla="*/ 17 h 250"/>
                <a:gd name="T8" fmla="*/ 123 w 228"/>
                <a:gd name="T9" fmla="*/ 43 h 250"/>
                <a:gd name="T10" fmla="*/ 13 w 228"/>
                <a:gd name="T11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8" h="250">
                  <a:moveTo>
                    <a:pt x="13" y="0"/>
                  </a:moveTo>
                  <a:cubicBezTo>
                    <a:pt x="9" y="38"/>
                    <a:pt x="0" y="219"/>
                    <a:pt x="1" y="221"/>
                  </a:cubicBezTo>
                  <a:cubicBezTo>
                    <a:pt x="195" y="250"/>
                    <a:pt x="195" y="250"/>
                    <a:pt x="195" y="250"/>
                  </a:cubicBezTo>
                  <a:cubicBezTo>
                    <a:pt x="195" y="243"/>
                    <a:pt x="228" y="29"/>
                    <a:pt x="225" y="17"/>
                  </a:cubicBezTo>
                  <a:cubicBezTo>
                    <a:pt x="123" y="43"/>
                    <a:pt x="123" y="43"/>
                    <a:pt x="123" y="43"/>
                  </a:cubicBezTo>
                  <a:cubicBezTo>
                    <a:pt x="13" y="0"/>
                    <a:pt x="13" y="0"/>
                    <a:pt x="13" y="0"/>
                  </a:cubicBezTo>
                </a:path>
              </a:pathLst>
            </a:custGeom>
            <a:solidFill>
              <a:srgbClr val="48484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9" name="Freeform 341"/>
            <p:cNvSpPr>
              <a:spLocks/>
            </p:cNvSpPr>
            <p:nvPr/>
          </p:nvSpPr>
          <p:spPr bwMode="auto">
            <a:xfrm>
              <a:off x="6272606" y="6573563"/>
              <a:ext cx="780806" cy="284437"/>
            </a:xfrm>
            <a:custGeom>
              <a:avLst/>
              <a:gdLst>
                <a:gd name="T0" fmla="*/ 87 w 118"/>
                <a:gd name="T1" fmla="*/ 0 h 43"/>
                <a:gd name="T2" fmla="*/ 46 w 118"/>
                <a:gd name="T3" fmla="*/ 13 h 43"/>
                <a:gd name="T4" fmla="*/ 6 w 118"/>
                <a:gd name="T5" fmla="*/ 26 h 43"/>
                <a:gd name="T6" fmla="*/ 0 w 118"/>
                <a:gd name="T7" fmla="*/ 43 h 43"/>
                <a:gd name="T8" fmla="*/ 117 w 118"/>
                <a:gd name="T9" fmla="*/ 42 h 43"/>
                <a:gd name="T10" fmla="*/ 106 w 118"/>
                <a:gd name="T11" fmla="*/ 3 h 43"/>
                <a:gd name="T12" fmla="*/ 87 w 118"/>
                <a:gd name="T13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8" h="43">
                  <a:moveTo>
                    <a:pt x="87" y="0"/>
                  </a:moveTo>
                  <a:cubicBezTo>
                    <a:pt x="46" y="13"/>
                    <a:pt x="46" y="13"/>
                    <a:pt x="46" y="13"/>
                  </a:cubicBezTo>
                  <a:cubicBezTo>
                    <a:pt x="46" y="13"/>
                    <a:pt x="13" y="8"/>
                    <a:pt x="6" y="26"/>
                  </a:cubicBezTo>
                  <a:cubicBezTo>
                    <a:pt x="2" y="38"/>
                    <a:pt x="0" y="43"/>
                    <a:pt x="0" y="43"/>
                  </a:cubicBezTo>
                  <a:cubicBezTo>
                    <a:pt x="33" y="43"/>
                    <a:pt x="117" y="42"/>
                    <a:pt x="117" y="42"/>
                  </a:cubicBezTo>
                  <a:cubicBezTo>
                    <a:pt x="118" y="32"/>
                    <a:pt x="106" y="3"/>
                    <a:pt x="106" y="3"/>
                  </a:cubicBezTo>
                  <a:lnTo>
                    <a:pt x="87" y="0"/>
                  </a:lnTo>
                  <a:close/>
                </a:path>
              </a:pathLst>
            </a:custGeom>
            <a:solidFill>
              <a:srgbClr val="2424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0" name="Freeform 342"/>
            <p:cNvSpPr>
              <a:spLocks/>
            </p:cNvSpPr>
            <p:nvPr/>
          </p:nvSpPr>
          <p:spPr bwMode="auto">
            <a:xfrm>
              <a:off x="6417613" y="5106763"/>
              <a:ext cx="630222" cy="1684311"/>
            </a:xfrm>
            <a:custGeom>
              <a:avLst/>
              <a:gdLst>
                <a:gd name="T0" fmla="*/ 51 w 95"/>
                <a:gd name="T1" fmla="*/ 23 h 255"/>
                <a:gd name="T2" fmla="*/ 95 w 95"/>
                <a:gd name="T3" fmla="*/ 255 h 255"/>
                <a:gd name="T4" fmla="*/ 36 w 95"/>
                <a:gd name="T5" fmla="*/ 233 h 255"/>
                <a:gd name="T6" fmla="*/ 38 w 95"/>
                <a:gd name="T7" fmla="*/ 130 h 255"/>
                <a:gd name="T8" fmla="*/ 0 w 95"/>
                <a:gd name="T9" fmla="*/ 0 h 255"/>
                <a:gd name="T10" fmla="*/ 51 w 95"/>
                <a:gd name="T11" fmla="*/ 23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5" h="255">
                  <a:moveTo>
                    <a:pt x="51" y="23"/>
                  </a:moveTo>
                  <a:cubicBezTo>
                    <a:pt x="95" y="255"/>
                    <a:pt x="95" y="255"/>
                    <a:pt x="95" y="255"/>
                  </a:cubicBezTo>
                  <a:cubicBezTo>
                    <a:pt x="36" y="233"/>
                    <a:pt x="36" y="233"/>
                    <a:pt x="36" y="233"/>
                  </a:cubicBezTo>
                  <a:cubicBezTo>
                    <a:pt x="38" y="130"/>
                    <a:pt x="38" y="130"/>
                    <a:pt x="38" y="130"/>
                  </a:cubicBezTo>
                  <a:cubicBezTo>
                    <a:pt x="29" y="88"/>
                    <a:pt x="0" y="0"/>
                    <a:pt x="0" y="0"/>
                  </a:cubicBezTo>
                  <a:lnTo>
                    <a:pt x="51" y="23"/>
                  </a:lnTo>
                  <a:close/>
                </a:path>
              </a:pathLst>
            </a:custGeom>
            <a:solidFill>
              <a:srgbClr val="48484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1" name="Freeform 343"/>
            <p:cNvSpPr>
              <a:spLocks/>
            </p:cNvSpPr>
            <p:nvPr/>
          </p:nvSpPr>
          <p:spPr bwMode="auto">
            <a:xfrm>
              <a:off x="7393622" y="6573563"/>
              <a:ext cx="775229" cy="284437"/>
            </a:xfrm>
            <a:custGeom>
              <a:avLst/>
              <a:gdLst>
                <a:gd name="T0" fmla="*/ 30 w 117"/>
                <a:gd name="T1" fmla="*/ 0 h 43"/>
                <a:gd name="T2" fmla="*/ 71 w 117"/>
                <a:gd name="T3" fmla="*/ 13 h 43"/>
                <a:gd name="T4" fmla="*/ 111 w 117"/>
                <a:gd name="T5" fmla="*/ 26 h 43"/>
                <a:gd name="T6" fmla="*/ 117 w 117"/>
                <a:gd name="T7" fmla="*/ 43 h 43"/>
                <a:gd name="T8" fmla="*/ 0 w 117"/>
                <a:gd name="T9" fmla="*/ 42 h 43"/>
                <a:gd name="T10" fmla="*/ 3 w 117"/>
                <a:gd name="T11" fmla="*/ 3 h 43"/>
                <a:gd name="T12" fmla="*/ 30 w 117"/>
                <a:gd name="T13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43">
                  <a:moveTo>
                    <a:pt x="30" y="0"/>
                  </a:moveTo>
                  <a:cubicBezTo>
                    <a:pt x="71" y="13"/>
                    <a:pt x="71" y="13"/>
                    <a:pt x="71" y="13"/>
                  </a:cubicBezTo>
                  <a:cubicBezTo>
                    <a:pt x="71" y="13"/>
                    <a:pt x="104" y="8"/>
                    <a:pt x="111" y="26"/>
                  </a:cubicBezTo>
                  <a:cubicBezTo>
                    <a:pt x="116" y="38"/>
                    <a:pt x="117" y="43"/>
                    <a:pt x="117" y="43"/>
                  </a:cubicBezTo>
                  <a:cubicBezTo>
                    <a:pt x="84" y="43"/>
                    <a:pt x="0" y="42"/>
                    <a:pt x="0" y="42"/>
                  </a:cubicBezTo>
                  <a:cubicBezTo>
                    <a:pt x="0" y="32"/>
                    <a:pt x="3" y="3"/>
                    <a:pt x="3" y="3"/>
                  </a:cubicBezTo>
                  <a:lnTo>
                    <a:pt x="30" y="0"/>
                  </a:lnTo>
                  <a:close/>
                </a:path>
              </a:pathLst>
            </a:custGeom>
            <a:solidFill>
              <a:srgbClr val="2424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2" name="Freeform 344"/>
            <p:cNvSpPr>
              <a:spLocks/>
            </p:cNvSpPr>
            <p:nvPr/>
          </p:nvSpPr>
          <p:spPr bwMode="auto">
            <a:xfrm>
              <a:off x="7153803" y="5207152"/>
              <a:ext cx="591182" cy="1572768"/>
            </a:xfrm>
            <a:custGeom>
              <a:avLst/>
              <a:gdLst>
                <a:gd name="T0" fmla="*/ 0 w 89"/>
                <a:gd name="T1" fmla="*/ 11 h 238"/>
                <a:gd name="T2" fmla="*/ 35 w 89"/>
                <a:gd name="T3" fmla="*/ 238 h 238"/>
                <a:gd name="T4" fmla="*/ 89 w 89"/>
                <a:gd name="T5" fmla="*/ 215 h 238"/>
                <a:gd name="T6" fmla="*/ 48 w 89"/>
                <a:gd name="T7" fmla="*/ 114 h 238"/>
                <a:gd name="T8" fmla="*/ 48 w 89"/>
                <a:gd name="T9" fmla="*/ 0 h 238"/>
                <a:gd name="T10" fmla="*/ 0 w 89"/>
                <a:gd name="T11" fmla="*/ 11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9" h="238">
                  <a:moveTo>
                    <a:pt x="0" y="11"/>
                  </a:moveTo>
                  <a:cubicBezTo>
                    <a:pt x="35" y="238"/>
                    <a:pt x="35" y="238"/>
                    <a:pt x="35" y="238"/>
                  </a:cubicBezTo>
                  <a:cubicBezTo>
                    <a:pt x="89" y="215"/>
                    <a:pt x="89" y="215"/>
                    <a:pt x="89" y="215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5" y="70"/>
                    <a:pt x="48" y="0"/>
                    <a:pt x="48" y="0"/>
                  </a:cubicBezTo>
                  <a:lnTo>
                    <a:pt x="0" y="11"/>
                  </a:lnTo>
                  <a:close/>
                </a:path>
              </a:pathLst>
            </a:custGeom>
            <a:solidFill>
              <a:srgbClr val="48484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3" name="Freeform 345"/>
            <p:cNvSpPr>
              <a:spLocks/>
            </p:cNvSpPr>
            <p:nvPr/>
          </p:nvSpPr>
          <p:spPr bwMode="auto">
            <a:xfrm>
              <a:off x="7187266" y="3592556"/>
              <a:ext cx="25097" cy="86447"/>
            </a:xfrm>
            <a:custGeom>
              <a:avLst/>
              <a:gdLst>
                <a:gd name="T0" fmla="*/ 7 w 9"/>
                <a:gd name="T1" fmla="*/ 0 h 31"/>
                <a:gd name="T2" fmla="*/ 7 w 9"/>
                <a:gd name="T3" fmla="*/ 22 h 31"/>
                <a:gd name="T4" fmla="*/ 0 w 9"/>
                <a:gd name="T5" fmla="*/ 19 h 31"/>
                <a:gd name="T6" fmla="*/ 2 w 9"/>
                <a:gd name="T7" fmla="*/ 31 h 31"/>
                <a:gd name="T8" fmla="*/ 9 w 9"/>
                <a:gd name="T9" fmla="*/ 31 h 31"/>
                <a:gd name="T10" fmla="*/ 7 w 9"/>
                <a:gd name="T11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31">
                  <a:moveTo>
                    <a:pt x="7" y="0"/>
                  </a:moveTo>
                  <a:lnTo>
                    <a:pt x="7" y="22"/>
                  </a:lnTo>
                  <a:lnTo>
                    <a:pt x="0" y="19"/>
                  </a:lnTo>
                  <a:lnTo>
                    <a:pt x="2" y="31"/>
                  </a:lnTo>
                  <a:lnTo>
                    <a:pt x="9" y="3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4" name="Freeform 347"/>
            <p:cNvSpPr>
              <a:spLocks/>
            </p:cNvSpPr>
            <p:nvPr/>
          </p:nvSpPr>
          <p:spPr bwMode="auto">
            <a:xfrm>
              <a:off x="6782919" y="3606499"/>
              <a:ext cx="504736" cy="964854"/>
            </a:xfrm>
            <a:custGeom>
              <a:avLst/>
              <a:gdLst>
                <a:gd name="T0" fmla="*/ 59 w 181"/>
                <a:gd name="T1" fmla="*/ 0 h 346"/>
                <a:gd name="T2" fmla="*/ 0 w 181"/>
                <a:gd name="T3" fmla="*/ 240 h 346"/>
                <a:gd name="T4" fmla="*/ 85 w 181"/>
                <a:gd name="T5" fmla="*/ 346 h 346"/>
                <a:gd name="T6" fmla="*/ 181 w 181"/>
                <a:gd name="T7" fmla="*/ 256 h 346"/>
                <a:gd name="T8" fmla="*/ 145 w 181"/>
                <a:gd name="T9" fmla="*/ 5 h 346"/>
                <a:gd name="T10" fmla="*/ 59 w 181"/>
                <a:gd name="T11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1" h="346">
                  <a:moveTo>
                    <a:pt x="59" y="0"/>
                  </a:moveTo>
                  <a:lnTo>
                    <a:pt x="0" y="240"/>
                  </a:lnTo>
                  <a:lnTo>
                    <a:pt x="85" y="346"/>
                  </a:lnTo>
                  <a:lnTo>
                    <a:pt x="181" y="256"/>
                  </a:lnTo>
                  <a:lnTo>
                    <a:pt x="145" y="5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5" name="Freeform 348"/>
            <p:cNvSpPr>
              <a:spLocks/>
            </p:cNvSpPr>
            <p:nvPr/>
          </p:nvSpPr>
          <p:spPr bwMode="auto">
            <a:xfrm>
              <a:off x="6782919" y="3606499"/>
              <a:ext cx="504736" cy="964854"/>
            </a:xfrm>
            <a:custGeom>
              <a:avLst/>
              <a:gdLst>
                <a:gd name="T0" fmla="*/ 59 w 181"/>
                <a:gd name="T1" fmla="*/ 0 h 346"/>
                <a:gd name="T2" fmla="*/ 0 w 181"/>
                <a:gd name="T3" fmla="*/ 240 h 346"/>
                <a:gd name="T4" fmla="*/ 85 w 181"/>
                <a:gd name="T5" fmla="*/ 346 h 346"/>
                <a:gd name="T6" fmla="*/ 181 w 181"/>
                <a:gd name="T7" fmla="*/ 256 h 346"/>
                <a:gd name="T8" fmla="*/ 145 w 181"/>
                <a:gd name="T9" fmla="*/ 5 h 346"/>
                <a:gd name="T10" fmla="*/ 59 w 181"/>
                <a:gd name="T11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1" h="346">
                  <a:moveTo>
                    <a:pt x="59" y="0"/>
                  </a:moveTo>
                  <a:lnTo>
                    <a:pt x="0" y="240"/>
                  </a:lnTo>
                  <a:lnTo>
                    <a:pt x="85" y="346"/>
                  </a:lnTo>
                  <a:lnTo>
                    <a:pt x="181" y="256"/>
                  </a:lnTo>
                  <a:lnTo>
                    <a:pt x="145" y="5"/>
                  </a:lnTo>
                  <a:lnTo>
                    <a:pt x="5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6" name="Freeform 349"/>
            <p:cNvSpPr>
              <a:spLocks/>
            </p:cNvSpPr>
            <p:nvPr/>
          </p:nvSpPr>
          <p:spPr bwMode="auto">
            <a:xfrm>
              <a:off x="6922349" y="3461492"/>
              <a:ext cx="298380" cy="192413"/>
            </a:xfrm>
            <a:custGeom>
              <a:avLst/>
              <a:gdLst>
                <a:gd name="T0" fmla="*/ 5 w 107"/>
                <a:gd name="T1" fmla="*/ 0 h 69"/>
                <a:gd name="T2" fmla="*/ 0 w 107"/>
                <a:gd name="T3" fmla="*/ 52 h 69"/>
                <a:gd name="T4" fmla="*/ 102 w 107"/>
                <a:gd name="T5" fmla="*/ 69 h 69"/>
                <a:gd name="T6" fmla="*/ 107 w 107"/>
                <a:gd name="T7" fmla="*/ 5 h 69"/>
                <a:gd name="T8" fmla="*/ 5 w 107"/>
                <a:gd name="T9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69">
                  <a:moveTo>
                    <a:pt x="5" y="0"/>
                  </a:moveTo>
                  <a:lnTo>
                    <a:pt x="0" y="52"/>
                  </a:lnTo>
                  <a:lnTo>
                    <a:pt x="102" y="69"/>
                  </a:lnTo>
                  <a:lnTo>
                    <a:pt x="107" y="5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7" name="Freeform 350"/>
            <p:cNvSpPr>
              <a:spLocks/>
            </p:cNvSpPr>
            <p:nvPr/>
          </p:nvSpPr>
          <p:spPr bwMode="auto">
            <a:xfrm>
              <a:off x="6922349" y="3461492"/>
              <a:ext cx="298380" cy="192413"/>
            </a:xfrm>
            <a:custGeom>
              <a:avLst/>
              <a:gdLst>
                <a:gd name="T0" fmla="*/ 5 w 107"/>
                <a:gd name="T1" fmla="*/ 0 h 69"/>
                <a:gd name="T2" fmla="*/ 0 w 107"/>
                <a:gd name="T3" fmla="*/ 52 h 69"/>
                <a:gd name="T4" fmla="*/ 102 w 107"/>
                <a:gd name="T5" fmla="*/ 69 h 69"/>
                <a:gd name="T6" fmla="*/ 107 w 107"/>
                <a:gd name="T7" fmla="*/ 5 h 69"/>
                <a:gd name="T8" fmla="*/ 5 w 107"/>
                <a:gd name="T9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69">
                  <a:moveTo>
                    <a:pt x="5" y="0"/>
                  </a:moveTo>
                  <a:lnTo>
                    <a:pt x="0" y="52"/>
                  </a:lnTo>
                  <a:lnTo>
                    <a:pt x="102" y="69"/>
                  </a:lnTo>
                  <a:lnTo>
                    <a:pt x="107" y="5"/>
                  </a:lnTo>
                  <a:lnTo>
                    <a:pt x="5" y="0"/>
                  </a:lnTo>
                </a:path>
              </a:pathLst>
            </a:custGeom>
            <a:solidFill>
              <a:srgbClr val="BFBFB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8" name="Freeform 351"/>
            <p:cNvSpPr>
              <a:spLocks/>
            </p:cNvSpPr>
            <p:nvPr/>
          </p:nvSpPr>
          <p:spPr bwMode="auto">
            <a:xfrm>
              <a:off x="7187266" y="3645539"/>
              <a:ext cx="5577" cy="33463"/>
            </a:xfrm>
            <a:custGeom>
              <a:avLst/>
              <a:gdLst>
                <a:gd name="T0" fmla="*/ 0 w 2"/>
                <a:gd name="T1" fmla="*/ 0 h 12"/>
                <a:gd name="T2" fmla="*/ 2 w 2"/>
                <a:gd name="T3" fmla="*/ 12 h 12"/>
                <a:gd name="T4" fmla="*/ 2 w 2"/>
                <a:gd name="T5" fmla="*/ 12 h 12"/>
                <a:gd name="T6" fmla="*/ 0 w 2"/>
                <a:gd name="T7" fmla="*/ 0 h 12"/>
                <a:gd name="T8" fmla="*/ 0 w 2"/>
                <a:gd name="T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12">
                  <a:moveTo>
                    <a:pt x="0" y="0"/>
                  </a:moveTo>
                  <a:lnTo>
                    <a:pt x="2" y="12"/>
                  </a:lnTo>
                  <a:lnTo>
                    <a:pt x="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9" name="Freeform 352"/>
            <p:cNvSpPr>
              <a:spLocks/>
            </p:cNvSpPr>
            <p:nvPr/>
          </p:nvSpPr>
          <p:spPr bwMode="auto">
            <a:xfrm>
              <a:off x="7187266" y="3645539"/>
              <a:ext cx="5577" cy="33463"/>
            </a:xfrm>
            <a:custGeom>
              <a:avLst/>
              <a:gdLst>
                <a:gd name="T0" fmla="*/ 0 w 2"/>
                <a:gd name="T1" fmla="*/ 0 h 12"/>
                <a:gd name="T2" fmla="*/ 2 w 2"/>
                <a:gd name="T3" fmla="*/ 12 h 12"/>
                <a:gd name="T4" fmla="*/ 2 w 2"/>
                <a:gd name="T5" fmla="*/ 12 h 12"/>
                <a:gd name="T6" fmla="*/ 0 w 2"/>
                <a:gd name="T7" fmla="*/ 0 h 12"/>
                <a:gd name="T8" fmla="*/ 0 w 2"/>
                <a:gd name="T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12">
                  <a:moveTo>
                    <a:pt x="0" y="0"/>
                  </a:moveTo>
                  <a:lnTo>
                    <a:pt x="2" y="12"/>
                  </a:lnTo>
                  <a:lnTo>
                    <a:pt x="2" y="12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solidFill>
              <a:srgbClr val="BFBFB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0" name="Freeform 353"/>
            <p:cNvSpPr>
              <a:spLocks/>
            </p:cNvSpPr>
            <p:nvPr/>
          </p:nvSpPr>
          <p:spPr bwMode="auto">
            <a:xfrm>
              <a:off x="6936292" y="3620442"/>
              <a:ext cx="256551" cy="58561"/>
            </a:xfrm>
            <a:custGeom>
              <a:avLst/>
              <a:gdLst>
                <a:gd name="T0" fmla="*/ 4 w 92"/>
                <a:gd name="T1" fmla="*/ 0 h 21"/>
                <a:gd name="T2" fmla="*/ 0 w 92"/>
                <a:gd name="T3" fmla="*/ 16 h 21"/>
                <a:gd name="T4" fmla="*/ 92 w 92"/>
                <a:gd name="T5" fmla="*/ 21 h 21"/>
                <a:gd name="T6" fmla="*/ 90 w 92"/>
                <a:gd name="T7" fmla="*/ 9 h 21"/>
                <a:gd name="T8" fmla="*/ 28 w 92"/>
                <a:gd name="T9" fmla="*/ 0 h 21"/>
                <a:gd name="T10" fmla="*/ 4 w 92"/>
                <a:gd name="T11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21">
                  <a:moveTo>
                    <a:pt x="4" y="0"/>
                  </a:moveTo>
                  <a:lnTo>
                    <a:pt x="0" y="16"/>
                  </a:lnTo>
                  <a:lnTo>
                    <a:pt x="92" y="21"/>
                  </a:lnTo>
                  <a:lnTo>
                    <a:pt x="90" y="9"/>
                  </a:lnTo>
                  <a:lnTo>
                    <a:pt x="28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1" name="Freeform 354"/>
            <p:cNvSpPr>
              <a:spLocks/>
            </p:cNvSpPr>
            <p:nvPr/>
          </p:nvSpPr>
          <p:spPr bwMode="auto">
            <a:xfrm>
              <a:off x="6936292" y="3620442"/>
              <a:ext cx="256551" cy="58561"/>
            </a:xfrm>
            <a:custGeom>
              <a:avLst/>
              <a:gdLst>
                <a:gd name="T0" fmla="*/ 4 w 92"/>
                <a:gd name="T1" fmla="*/ 0 h 21"/>
                <a:gd name="T2" fmla="*/ 0 w 92"/>
                <a:gd name="T3" fmla="*/ 16 h 21"/>
                <a:gd name="T4" fmla="*/ 92 w 92"/>
                <a:gd name="T5" fmla="*/ 21 h 21"/>
                <a:gd name="T6" fmla="*/ 90 w 92"/>
                <a:gd name="T7" fmla="*/ 9 h 21"/>
                <a:gd name="T8" fmla="*/ 28 w 92"/>
                <a:gd name="T9" fmla="*/ 0 h 21"/>
                <a:gd name="T10" fmla="*/ 4 w 92"/>
                <a:gd name="T11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21">
                  <a:moveTo>
                    <a:pt x="4" y="0"/>
                  </a:moveTo>
                  <a:lnTo>
                    <a:pt x="0" y="16"/>
                  </a:lnTo>
                  <a:lnTo>
                    <a:pt x="92" y="21"/>
                  </a:lnTo>
                  <a:lnTo>
                    <a:pt x="90" y="9"/>
                  </a:lnTo>
                  <a:lnTo>
                    <a:pt x="28" y="0"/>
                  </a:lnTo>
                  <a:lnTo>
                    <a:pt x="4" y="0"/>
                  </a:lnTo>
                </a:path>
              </a:pathLst>
            </a:custGeom>
            <a:solidFill>
              <a:srgbClr val="BFBFB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2" name="Freeform 355"/>
            <p:cNvSpPr>
              <a:spLocks/>
            </p:cNvSpPr>
            <p:nvPr/>
          </p:nvSpPr>
          <p:spPr bwMode="auto">
            <a:xfrm>
              <a:off x="7014372" y="3620442"/>
              <a:ext cx="172893" cy="25097"/>
            </a:xfrm>
            <a:custGeom>
              <a:avLst/>
              <a:gdLst>
                <a:gd name="T0" fmla="*/ 0 w 62"/>
                <a:gd name="T1" fmla="*/ 0 h 9"/>
                <a:gd name="T2" fmla="*/ 62 w 62"/>
                <a:gd name="T3" fmla="*/ 9 h 9"/>
                <a:gd name="T4" fmla="*/ 62 w 62"/>
                <a:gd name="T5" fmla="*/ 9 h 9"/>
                <a:gd name="T6" fmla="*/ 62 w 62"/>
                <a:gd name="T7" fmla="*/ 5 h 9"/>
                <a:gd name="T8" fmla="*/ 0 w 62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9">
                  <a:moveTo>
                    <a:pt x="0" y="0"/>
                  </a:moveTo>
                  <a:lnTo>
                    <a:pt x="62" y="9"/>
                  </a:lnTo>
                  <a:lnTo>
                    <a:pt x="62" y="9"/>
                  </a:lnTo>
                  <a:lnTo>
                    <a:pt x="62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3" name="Freeform 356"/>
            <p:cNvSpPr>
              <a:spLocks/>
            </p:cNvSpPr>
            <p:nvPr/>
          </p:nvSpPr>
          <p:spPr bwMode="auto">
            <a:xfrm>
              <a:off x="7014372" y="3620442"/>
              <a:ext cx="172893" cy="25097"/>
            </a:xfrm>
            <a:custGeom>
              <a:avLst/>
              <a:gdLst>
                <a:gd name="T0" fmla="*/ 0 w 62"/>
                <a:gd name="T1" fmla="*/ 0 h 9"/>
                <a:gd name="T2" fmla="*/ 62 w 62"/>
                <a:gd name="T3" fmla="*/ 9 h 9"/>
                <a:gd name="T4" fmla="*/ 62 w 62"/>
                <a:gd name="T5" fmla="*/ 9 h 9"/>
                <a:gd name="T6" fmla="*/ 62 w 62"/>
                <a:gd name="T7" fmla="*/ 5 h 9"/>
                <a:gd name="T8" fmla="*/ 0 w 62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9">
                  <a:moveTo>
                    <a:pt x="0" y="0"/>
                  </a:moveTo>
                  <a:lnTo>
                    <a:pt x="62" y="9"/>
                  </a:lnTo>
                  <a:lnTo>
                    <a:pt x="62" y="9"/>
                  </a:lnTo>
                  <a:lnTo>
                    <a:pt x="62" y="5"/>
                  </a:lnTo>
                  <a:lnTo>
                    <a:pt x="0" y="0"/>
                  </a:lnTo>
                </a:path>
              </a:pathLst>
            </a:custGeom>
            <a:solidFill>
              <a:srgbClr val="BFBFB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4" name="Freeform 357"/>
            <p:cNvSpPr>
              <a:spLocks/>
            </p:cNvSpPr>
            <p:nvPr/>
          </p:nvSpPr>
          <p:spPr bwMode="auto">
            <a:xfrm>
              <a:off x="6902829" y="3489377"/>
              <a:ext cx="342997" cy="175681"/>
            </a:xfrm>
            <a:custGeom>
              <a:avLst/>
              <a:gdLst>
                <a:gd name="T0" fmla="*/ 4 w 123"/>
                <a:gd name="T1" fmla="*/ 0 h 63"/>
                <a:gd name="T2" fmla="*/ 0 w 123"/>
                <a:gd name="T3" fmla="*/ 47 h 63"/>
                <a:gd name="T4" fmla="*/ 119 w 123"/>
                <a:gd name="T5" fmla="*/ 63 h 63"/>
                <a:gd name="T6" fmla="*/ 123 w 123"/>
                <a:gd name="T7" fmla="*/ 4 h 63"/>
                <a:gd name="T8" fmla="*/ 4 w 123"/>
                <a:gd name="T9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3" h="63">
                  <a:moveTo>
                    <a:pt x="4" y="0"/>
                  </a:moveTo>
                  <a:lnTo>
                    <a:pt x="0" y="47"/>
                  </a:lnTo>
                  <a:lnTo>
                    <a:pt x="119" y="63"/>
                  </a:lnTo>
                  <a:lnTo>
                    <a:pt x="123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5" name="Freeform 358"/>
            <p:cNvSpPr>
              <a:spLocks noEditPoints="1"/>
            </p:cNvSpPr>
            <p:nvPr/>
          </p:nvSpPr>
          <p:spPr bwMode="auto">
            <a:xfrm>
              <a:off x="6821959" y="3706887"/>
              <a:ext cx="443387" cy="725035"/>
            </a:xfrm>
            <a:custGeom>
              <a:avLst/>
              <a:gdLst>
                <a:gd name="T0" fmla="*/ 148 w 159"/>
                <a:gd name="T1" fmla="*/ 97 h 260"/>
                <a:gd name="T2" fmla="*/ 38 w 159"/>
                <a:gd name="T3" fmla="*/ 0 h 260"/>
                <a:gd name="T4" fmla="*/ 22 w 159"/>
                <a:gd name="T5" fmla="*/ 61 h 260"/>
                <a:gd name="T6" fmla="*/ 159 w 159"/>
                <a:gd name="T7" fmla="*/ 166 h 260"/>
                <a:gd name="T8" fmla="*/ 148 w 159"/>
                <a:gd name="T9" fmla="*/ 97 h 260"/>
                <a:gd name="T10" fmla="*/ 10 w 159"/>
                <a:gd name="T11" fmla="*/ 111 h 260"/>
                <a:gd name="T12" fmla="*/ 0 w 159"/>
                <a:gd name="T13" fmla="*/ 147 h 260"/>
                <a:gd name="T14" fmla="*/ 124 w 159"/>
                <a:gd name="T15" fmla="*/ 260 h 260"/>
                <a:gd name="T16" fmla="*/ 155 w 159"/>
                <a:gd name="T17" fmla="*/ 230 h 260"/>
                <a:gd name="T18" fmla="*/ 10 w 159"/>
                <a:gd name="T19" fmla="*/ 111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9" h="260">
                  <a:moveTo>
                    <a:pt x="148" y="97"/>
                  </a:moveTo>
                  <a:lnTo>
                    <a:pt x="38" y="0"/>
                  </a:lnTo>
                  <a:lnTo>
                    <a:pt x="22" y="61"/>
                  </a:lnTo>
                  <a:lnTo>
                    <a:pt x="159" y="166"/>
                  </a:lnTo>
                  <a:lnTo>
                    <a:pt x="148" y="97"/>
                  </a:lnTo>
                  <a:close/>
                  <a:moveTo>
                    <a:pt x="10" y="111"/>
                  </a:moveTo>
                  <a:lnTo>
                    <a:pt x="0" y="147"/>
                  </a:lnTo>
                  <a:lnTo>
                    <a:pt x="124" y="260"/>
                  </a:lnTo>
                  <a:lnTo>
                    <a:pt x="155" y="230"/>
                  </a:lnTo>
                  <a:lnTo>
                    <a:pt x="10" y="111"/>
                  </a:lnTo>
                  <a:close/>
                </a:path>
              </a:pathLst>
            </a:custGeom>
            <a:solidFill>
              <a:srgbClr val="6969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6" name="Freeform 359"/>
            <p:cNvSpPr>
              <a:spLocks/>
            </p:cNvSpPr>
            <p:nvPr/>
          </p:nvSpPr>
          <p:spPr bwMode="auto">
            <a:xfrm>
              <a:off x="6702050" y="2410191"/>
              <a:ext cx="181259" cy="178470"/>
            </a:xfrm>
            <a:custGeom>
              <a:avLst/>
              <a:gdLst>
                <a:gd name="T0" fmla="*/ 27 w 27"/>
                <a:gd name="T1" fmla="*/ 13 h 27"/>
                <a:gd name="T2" fmla="*/ 13 w 27"/>
                <a:gd name="T3" fmla="*/ 0 h 27"/>
                <a:gd name="T4" fmla="*/ 0 w 27"/>
                <a:gd name="T5" fmla="*/ 13 h 27"/>
                <a:gd name="T6" fmla="*/ 13 w 27"/>
                <a:gd name="T7" fmla="*/ 26 h 27"/>
                <a:gd name="T8" fmla="*/ 27 w 27"/>
                <a:gd name="T9" fmla="*/ 1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27">
                  <a:moveTo>
                    <a:pt x="27" y="13"/>
                  </a:moveTo>
                  <a:cubicBezTo>
                    <a:pt x="27" y="6"/>
                    <a:pt x="21" y="0"/>
                    <a:pt x="13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0" y="20"/>
                    <a:pt x="6" y="26"/>
                    <a:pt x="13" y="26"/>
                  </a:cubicBezTo>
                  <a:cubicBezTo>
                    <a:pt x="20" y="27"/>
                    <a:pt x="26" y="21"/>
                    <a:pt x="27" y="13"/>
                  </a:cubicBezTo>
                </a:path>
              </a:pathLst>
            </a:custGeom>
            <a:solidFill>
              <a:srgbClr val="41404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7" name="Freeform 360"/>
            <p:cNvSpPr>
              <a:spLocks/>
            </p:cNvSpPr>
            <p:nvPr/>
          </p:nvSpPr>
          <p:spPr bwMode="auto">
            <a:xfrm>
              <a:off x="6729936" y="2438077"/>
              <a:ext cx="66927" cy="64138"/>
            </a:xfrm>
            <a:custGeom>
              <a:avLst/>
              <a:gdLst>
                <a:gd name="T0" fmla="*/ 5 w 10"/>
                <a:gd name="T1" fmla="*/ 0 h 10"/>
                <a:gd name="T2" fmla="*/ 0 w 10"/>
                <a:gd name="T3" fmla="*/ 5 h 10"/>
                <a:gd name="T4" fmla="*/ 5 w 10"/>
                <a:gd name="T5" fmla="*/ 10 h 10"/>
                <a:gd name="T6" fmla="*/ 5 w 10"/>
                <a:gd name="T7" fmla="*/ 10 h 10"/>
                <a:gd name="T8" fmla="*/ 10 w 10"/>
                <a:gd name="T9" fmla="*/ 5 h 10"/>
                <a:gd name="T10" fmla="*/ 5 w 10"/>
                <a:gd name="T11" fmla="*/ 0 h 10"/>
                <a:gd name="T12" fmla="*/ 5 w 10"/>
                <a:gd name="T1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10">
                  <a:moveTo>
                    <a:pt x="5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7"/>
                    <a:pt x="2" y="10"/>
                    <a:pt x="5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8" y="10"/>
                    <a:pt x="10" y="8"/>
                    <a:pt x="10" y="5"/>
                  </a:cubicBezTo>
                  <a:cubicBezTo>
                    <a:pt x="10" y="2"/>
                    <a:pt x="8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8" name="Freeform 361"/>
            <p:cNvSpPr>
              <a:spLocks/>
            </p:cNvSpPr>
            <p:nvPr/>
          </p:nvSpPr>
          <p:spPr bwMode="auto">
            <a:xfrm>
              <a:off x="7360159" y="2463174"/>
              <a:ext cx="178470" cy="178470"/>
            </a:xfrm>
            <a:custGeom>
              <a:avLst/>
              <a:gdLst>
                <a:gd name="T0" fmla="*/ 27 w 27"/>
                <a:gd name="T1" fmla="*/ 13 h 27"/>
                <a:gd name="T2" fmla="*/ 14 w 27"/>
                <a:gd name="T3" fmla="*/ 0 h 27"/>
                <a:gd name="T4" fmla="*/ 0 w 27"/>
                <a:gd name="T5" fmla="*/ 13 h 27"/>
                <a:gd name="T6" fmla="*/ 13 w 27"/>
                <a:gd name="T7" fmla="*/ 27 h 27"/>
                <a:gd name="T8" fmla="*/ 27 w 27"/>
                <a:gd name="T9" fmla="*/ 1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27">
                  <a:moveTo>
                    <a:pt x="27" y="13"/>
                  </a:moveTo>
                  <a:cubicBezTo>
                    <a:pt x="27" y="6"/>
                    <a:pt x="21" y="0"/>
                    <a:pt x="14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0" y="20"/>
                    <a:pt x="6" y="26"/>
                    <a:pt x="13" y="27"/>
                  </a:cubicBezTo>
                  <a:cubicBezTo>
                    <a:pt x="21" y="27"/>
                    <a:pt x="27" y="21"/>
                    <a:pt x="27" y="13"/>
                  </a:cubicBezTo>
                </a:path>
              </a:pathLst>
            </a:custGeom>
            <a:solidFill>
              <a:srgbClr val="41404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9" name="Freeform 362"/>
            <p:cNvSpPr>
              <a:spLocks/>
            </p:cNvSpPr>
            <p:nvPr/>
          </p:nvSpPr>
          <p:spPr bwMode="auto">
            <a:xfrm>
              <a:off x="7385256" y="2491060"/>
              <a:ext cx="66927" cy="64138"/>
            </a:xfrm>
            <a:custGeom>
              <a:avLst/>
              <a:gdLst>
                <a:gd name="T0" fmla="*/ 5 w 10"/>
                <a:gd name="T1" fmla="*/ 0 h 10"/>
                <a:gd name="T2" fmla="*/ 0 w 10"/>
                <a:gd name="T3" fmla="*/ 5 h 10"/>
                <a:gd name="T4" fmla="*/ 5 w 10"/>
                <a:gd name="T5" fmla="*/ 10 h 10"/>
                <a:gd name="T6" fmla="*/ 5 w 10"/>
                <a:gd name="T7" fmla="*/ 10 h 10"/>
                <a:gd name="T8" fmla="*/ 10 w 10"/>
                <a:gd name="T9" fmla="*/ 5 h 10"/>
                <a:gd name="T10" fmla="*/ 5 w 10"/>
                <a:gd name="T11" fmla="*/ 0 h 10"/>
                <a:gd name="T12" fmla="*/ 5 w 10"/>
                <a:gd name="T1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10">
                  <a:moveTo>
                    <a:pt x="5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8" y="10"/>
                    <a:pt x="10" y="8"/>
                    <a:pt x="10" y="5"/>
                  </a:cubicBezTo>
                  <a:cubicBezTo>
                    <a:pt x="10" y="2"/>
                    <a:pt x="8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0" name="Freeform 363"/>
            <p:cNvSpPr>
              <a:spLocks/>
            </p:cNvSpPr>
            <p:nvPr/>
          </p:nvSpPr>
          <p:spPr bwMode="auto">
            <a:xfrm>
              <a:off x="6431556" y="1160901"/>
              <a:ext cx="1982691" cy="1098706"/>
            </a:xfrm>
            <a:custGeom>
              <a:avLst/>
              <a:gdLst>
                <a:gd name="T0" fmla="*/ 217 w 299"/>
                <a:gd name="T1" fmla="*/ 105 h 166"/>
                <a:gd name="T2" fmla="*/ 216 w 299"/>
                <a:gd name="T3" fmla="*/ 105 h 166"/>
                <a:gd name="T4" fmla="*/ 171 w 299"/>
                <a:gd name="T5" fmla="*/ 74 h 166"/>
                <a:gd name="T6" fmla="*/ 104 w 299"/>
                <a:gd name="T7" fmla="*/ 66 h 166"/>
                <a:gd name="T8" fmla="*/ 16 w 299"/>
                <a:gd name="T9" fmla="*/ 96 h 166"/>
                <a:gd name="T10" fmla="*/ 0 w 299"/>
                <a:gd name="T11" fmla="*/ 129 h 166"/>
                <a:gd name="T12" fmla="*/ 214 w 299"/>
                <a:gd name="T13" fmla="*/ 133 h 166"/>
                <a:gd name="T14" fmla="*/ 217 w 299"/>
                <a:gd name="T15" fmla="*/ 105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9" h="166">
                  <a:moveTo>
                    <a:pt x="217" y="105"/>
                  </a:moveTo>
                  <a:cubicBezTo>
                    <a:pt x="216" y="105"/>
                    <a:pt x="216" y="105"/>
                    <a:pt x="216" y="105"/>
                  </a:cubicBezTo>
                  <a:cubicBezTo>
                    <a:pt x="299" y="66"/>
                    <a:pt x="253" y="63"/>
                    <a:pt x="171" y="74"/>
                  </a:cubicBezTo>
                  <a:cubicBezTo>
                    <a:pt x="207" y="44"/>
                    <a:pt x="168" y="48"/>
                    <a:pt x="104" y="66"/>
                  </a:cubicBezTo>
                  <a:cubicBezTo>
                    <a:pt x="153" y="0"/>
                    <a:pt x="58" y="65"/>
                    <a:pt x="16" y="96"/>
                  </a:cubicBezTo>
                  <a:cubicBezTo>
                    <a:pt x="0" y="129"/>
                    <a:pt x="0" y="129"/>
                    <a:pt x="0" y="129"/>
                  </a:cubicBezTo>
                  <a:cubicBezTo>
                    <a:pt x="43" y="166"/>
                    <a:pt x="157" y="151"/>
                    <a:pt x="214" y="133"/>
                  </a:cubicBezTo>
                  <a:cubicBezTo>
                    <a:pt x="280" y="116"/>
                    <a:pt x="284" y="90"/>
                    <a:pt x="217" y="105"/>
                  </a:cubicBezTo>
                  <a:close/>
                </a:path>
              </a:pathLst>
            </a:custGeom>
            <a:solidFill>
              <a:srgbClr val="75524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1" name="Freeform 364"/>
            <p:cNvSpPr>
              <a:spLocks/>
            </p:cNvSpPr>
            <p:nvPr/>
          </p:nvSpPr>
          <p:spPr bwMode="auto">
            <a:xfrm>
              <a:off x="6523580" y="2198258"/>
              <a:ext cx="443387" cy="192413"/>
            </a:xfrm>
            <a:custGeom>
              <a:avLst/>
              <a:gdLst>
                <a:gd name="T0" fmla="*/ 10 w 67"/>
                <a:gd name="T1" fmla="*/ 11 h 29"/>
                <a:gd name="T2" fmla="*/ 18 w 67"/>
                <a:gd name="T3" fmla="*/ 26 h 29"/>
                <a:gd name="T4" fmla="*/ 57 w 67"/>
                <a:gd name="T5" fmla="*/ 20 h 29"/>
                <a:gd name="T6" fmla="*/ 52 w 67"/>
                <a:gd name="T7" fmla="*/ 2 h 29"/>
                <a:gd name="T8" fmla="*/ 10 w 67"/>
                <a:gd name="T9" fmla="*/ 1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29">
                  <a:moveTo>
                    <a:pt x="10" y="11"/>
                  </a:moveTo>
                  <a:cubicBezTo>
                    <a:pt x="0" y="15"/>
                    <a:pt x="6" y="29"/>
                    <a:pt x="18" y="26"/>
                  </a:cubicBezTo>
                  <a:cubicBezTo>
                    <a:pt x="30" y="24"/>
                    <a:pt x="48" y="21"/>
                    <a:pt x="57" y="20"/>
                  </a:cubicBezTo>
                  <a:cubicBezTo>
                    <a:pt x="67" y="18"/>
                    <a:pt x="66" y="0"/>
                    <a:pt x="52" y="2"/>
                  </a:cubicBezTo>
                  <a:cubicBezTo>
                    <a:pt x="38" y="5"/>
                    <a:pt x="10" y="11"/>
                    <a:pt x="10" y="11"/>
                  </a:cubicBezTo>
                  <a:close/>
                </a:path>
              </a:pathLst>
            </a:custGeom>
            <a:solidFill>
              <a:srgbClr val="41404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2" name="Freeform 365"/>
            <p:cNvSpPr>
              <a:spLocks/>
            </p:cNvSpPr>
            <p:nvPr/>
          </p:nvSpPr>
          <p:spPr bwMode="auto">
            <a:xfrm>
              <a:off x="7293232" y="2240087"/>
              <a:ext cx="451753" cy="231453"/>
            </a:xfrm>
            <a:custGeom>
              <a:avLst/>
              <a:gdLst>
                <a:gd name="T0" fmla="*/ 57 w 68"/>
                <a:gd name="T1" fmla="*/ 16 h 35"/>
                <a:gd name="T2" fmla="*/ 48 w 68"/>
                <a:gd name="T3" fmla="*/ 31 h 35"/>
                <a:gd name="T4" fmla="*/ 10 w 68"/>
                <a:gd name="T5" fmla="*/ 20 h 35"/>
                <a:gd name="T6" fmla="*/ 17 w 68"/>
                <a:gd name="T7" fmla="*/ 3 h 35"/>
                <a:gd name="T8" fmla="*/ 57 w 68"/>
                <a:gd name="T9" fmla="*/ 16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35">
                  <a:moveTo>
                    <a:pt x="57" y="16"/>
                  </a:moveTo>
                  <a:cubicBezTo>
                    <a:pt x="68" y="22"/>
                    <a:pt x="60" y="35"/>
                    <a:pt x="48" y="31"/>
                  </a:cubicBezTo>
                  <a:cubicBezTo>
                    <a:pt x="37" y="27"/>
                    <a:pt x="19" y="22"/>
                    <a:pt x="10" y="20"/>
                  </a:cubicBezTo>
                  <a:cubicBezTo>
                    <a:pt x="0" y="17"/>
                    <a:pt x="3" y="0"/>
                    <a:pt x="17" y="3"/>
                  </a:cubicBezTo>
                  <a:cubicBezTo>
                    <a:pt x="31" y="7"/>
                    <a:pt x="57" y="16"/>
                    <a:pt x="57" y="16"/>
                  </a:cubicBezTo>
                  <a:close/>
                </a:path>
              </a:pathLst>
            </a:custGeom>
            <a:solidFill>
              <a:srgbClr val="41404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3" name="Freeform 366"/>
            <p:cNvSpPr>
              <a:spLocks/>
            </p:cNvSpPr>
            <p:nvPr/>
          </p:nvSpPr>
          <p:spPr bwMode="auto">
            <a:xfrm>
              <a:off x="5483434" y="3600921"/>
              <a:ext cx="3056301" cy="2035675"/>
            </a:xfrm>
            <a:custGeom>
              <a:avLst/>
              <a:gdLst>
                <a:gd name="T0" fmla="*/ 446 w 461"/>
                <a:gd name="T1" fmla="*/ 297 h 308"/>
                <a:gd name="T2" fmla="*/ 435 w 461"/>
                <a:gd name="T3" fmla="*/ 307 h 308"/>
                <a:gd name="T4" fmla="*/ 11 w 461"/>
                <a:gd name="T5" fmla="*/ 285 h 308"/>
                <a:gd name="T6" fmla="*/ 0 w 461"/>
                <a:gd name="T7" fmla="*/ 273 h 308"/>
                <a:gd name="T8" fmla="*/ 14 w 461"/>
                <a:gd name="T9" fmla="*/ 11 h 308"/>
                <a:gd name="T10" fmla="*/ 26 w 461"/>
                <a:gd name="T11" fmla="*/ 0 h 308"/>
                <a:gd name="T12" fmla="*/ 450 w 461"/>
                <a:gd name="T13" fmla="*/ 22 h 308"/>
                <a:gd name="T14" fmla="*/ 460 w 461"/>
                <a:gd name="T15" fmla="*/ 34 h 308"/>
                <a:gd name="T16" fmla="*/ 446 w 461"/>
                <a:gd name="T17" fmla="*/ 297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1" h="308">
                  <a:moveTo>
                    <a:pt x="446" y="297"/>
                  </a:moveTo>
                  <a:cubicBezTo>
                    <a:pt x="446" y="303"/>
                    <a:pt x="441" y="308"/>
                    <a:pt x="435" y="307"/>
                  </a:cubicBezTo>
                  <a:cubicBezTo>
                    <a:pt x="11" y="285"/>
                    <a:pt x="11" y="285"/>
                    <a:pt x="11" y="285"/>
                  </a:cubicBezTo>
                  <a:cubicBezTo>
                    <a:pt x="5" y="285"/>
                    <a:pt x="0" y="279"/>
                    <a:pt x="0" y="273"/>
                  </a:cubicBezTo>
                  <a:cubicBezTo>
                    <a:pt x="14" y="11"/>
                    <a:pt x="14" y="11"/>
                    <a:pt x="14" y="11"/>
                  </a:cubicBezTo>
                  <a:cubicBezTo>
                    <a:pt x="14" y="4"/>
                    <a:pt x="20" y="0"/>
                    <a:pt x="26" y="0"/>
                  </a:cubicBezTo>
                  <a:cubicBezTo>
                    <a:pt x="450" y="22"/>
                    <a:pt x="450" y="22"/>
                    <a:pt x="450" y="22"/>
                  </a:cubicBezTo>
                  <a:cubicBezTo>
                    <a:pt x="456" y="23"/>
                    <a:pt x="461" y="28"/>
                    <a:pt x="460" y="34"/>
                  </a:cubicBezTo>
                  <a:cubicBezTo>
                    <a:pt x="446" y="297"/>
                    <a:pt x="446" y="297"/>
                    <a:pt x="446" y="297"/>
                  </a:cubicBezTo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4" name="Freeform 367"/>
            <p:cNvSpPr>
              <a:spLocks/>
            </p:cNvSpPr>
            <p:nvPr/>
          </p:nvSpPr>
          <p:spPr bwMode="auto">
            <a:xfrm>
              <a:off x="5511319" y="4069405"/>
              <a:ext cx="429444" cy="950911"/>
            </a:xfrm>
            <a:custGeom>
              <a:avLst/>
              <a:gdLst>
                <a:gd name="T0" fmla="*/ 12 w 65"/>
                <a:gd name="T1" fmla="*/ 0 h 144"/>
                <a:gd name="T2" fmla="*/ 7 w 65"/>
                <a:gd name="T3" fmla="*/ 1 h 144"/>
                <a:gd name="T4" fmla="*/ 0 w 65"/>
                <a:gd name="T5" fmla="*/ 133 h 144"/>
                <a:gd name="T6" fmla="*/ 0 w 65"/>
                <a:gd name="T7" fmla="*/ 134 h 144"/>
                <a:gd name="T8" fmla="*/ 2 w 65"/>
                <a:gd name="T9" fmla="*/ 134 h 144"/>
                <a:gd name="T10" fmla="*/ 38 w 65"/>
                <a:gd name="T11" fmla="*/ 144 h 144"/>
                <a:gd name="T12" fmla="*/ 40 w 65"/>
                <a:gd name="T13" fmla="*/ 144 h 144"/>
                <a:gd name="T14" fmla="*/ 62 w 65"/>
                <a:gd name="T15" fmla="*/ 126 h 144"/>
                <a:gd name="T16" fmla="*/ 58 w 65"/>
                <a:gd name="T17" fmla="*/ 107 h 144"/>
                <a:gd name="T18" fmla="*/ 37 w 65"/>
                <a:gd name="T19" fmla="*/ 96 h 144"/>
                <a:gd name="T20" fmla="*/ 38 w 65"/>
                <a:gd name="T21" fmla="*/ 96 h 144"/>
                <a:gd name="T22" fmla="*/ 57 w 65"/>
                <a:gd name="T23" fmla="*/ 71 h 144"/>
                <a:gd name="T24" fmla="*/ 47 w 65"/>
                <a:gd name="T25" fmla="*/ 50 h 144"/>
                <a:gd name="T26" fmla="*/ 40 w 65"/>
                <a:gd name="T27" fmla="*/ 48 h 144"/>
                <a:gd name="T28" fmla="*/ 52 w 65"/>
                <a:gd name="T29" fmla="*/ 26 h 144"/>
                <a:gd name="T30" fmla="*/ 42 w 65"/>
                <a:gd name="T31" fmla="*/ 5 h 144"/>
                <a:gd name="T32" fmla="*/ 12 w 65"/>
                <a:gd name="T33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5" h="144">
                  <a:moveTo>
                    <a:pt x="12" y="0"/>
                  </a:moveTo>
                  <a:cubicBezTo>
                    <a:pt x="10" y="0"/>
                    <a:pt x="9" y="1"/>
                    <a:pt x="7" y="1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0" y="134"/>
                    <a:pt x="0" y="134"/>
                    <a:pt x="0" y="134"/>
                  </a:cubicBezTo>
                  <a:cubicBezTo>
                    <a:pt x="1" y="134"/>
                    <a:pt x="1" y="134"/>
                    <a:pt x="2" y="134"/>
                  </a:cubicBezTo>
                  <a:cubicBezTo>
                    <a:pt x="16" y="140"/>
                    <a:pt x="37" y="144"/>
                    <a:pt x="38" y="144"/>
                  </a:cubicBezTo>
                  <a:cubicBezTo>
                    <a:pt x="39" y="144"/>
                    <a:pt x="39" y="144"/>
                    <a:pt x="40" y="144"/>
                  </a:cubicBezTo>
                  <a:cubicBezTo>
                    <a:pt x="48" y="144"/>
                    <a:pt x="59" y="136"/>
                    <a:pt x="62" y="126"/>
                  </a:cubicBezTo>
                  <a:cubicBezTo>
                    <a:pt x="65" y="118"/>
                    <a:pt x="64" y="112"/>
                    <a:pt x="58" y="107"/>
                  </a:cubicBezTo>
                  <a:cubicBezTo>
                    <a:pt x="53" y="102"/>
                    <a:pt x="45" y="99"/>
                    <a:pt x="37" y="96"/>
                  </a:cubicBezTo>
                  <a:cubicBezTo>
                    <a:pt x="38" y="96"/>
                    <a:pt x="38" y="96"/>
                    <a:pt x="38" y="96"/>
                  </a:cubicBezTo>
                  <a:cubicBezTo>
                    <a:pt x="47" y="95"/>
                    <a:pt x="56" y="82"/>
                    <a:pt x="57" y="71"/>
                  </a:cubicBezTo>
                  <a:cubicBezTo>
                    <a:pt x="59" y="61"/>
                    <a:pt x="55" y="53"/>
                    <a:pt x="47" y="50"/>
                  </a:cubicBezTo>
                  <a:cubicBezTo>
                    <a:pt x="45" y="49"/>
                    <a:pt x="43" y="48"/>
                    <a:pt x="40" y="48"/>
                  </a:cubicBezTo>
                  <a:cubicBezTo>
                    <a:pt x="46" y="43"/>
                    <a:pt x="50" y="34"/>
                    <a:pt x="52" y="26"/>
                  </a:cubicBezTo>
                  <a:cubicBezTo>
                    <a:pt x="53" y="16"/>
                    <a:pt x="50" y="9"/>
                    <a:pt x="42" y="5"/>
                  </a:cubicBezTo>
                  <a:cubicBezTo>
                    <a:pt x="33" y="1"/>
                    <a:pt x="21" y="0"/>
                    <a:pt x="12" y="0"/>
                  </a:cubicBezTo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5" name="Freeform 380"/>
            <p:cNvSpPr>
              <a:spLocks/>
            </p:cNvSpPr>
            <p:nvPr/>
          </p:nvSpPr>
          <p:spPr bwMode="auto">
            <a:xfrm>
              <a:off x="5171111" y="4348265"/>
              <a:ext cx="711092" cy="334631"/>
            </a:xfrm>
            <a:custGeom>
              <a:avLst/>
              <a:gdLst>
                <a:gd name="T0" fmla="*/ 39 w 107"/>
                <a:gd name="T1" fmla="*/ 51 h 51"/>
                <a:gd name="T2" fmla="*/ 80 w 107"/>
                <a:gd name="T3" fmla="*/ 49 h 51"/>
                <a:gd name="T4" fmla="*/ 89 w 107"/>
                <a:gd name="T5" fmla="*/ 8 h 51"/>
                <a:gd name="T6" fmla="*/ 27 w 107"/>
                <a:gd name="T7" fmla="*/ 6 h 51"/>
                <a:gd name="T8" fmla="*/ 39 w 107"/>
                <a:gd name="T9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51">
                  <a:moveTo>
                    <a:pt x="39" y="51"/>
                  </a:moveTo>
                  <a:cubicBezTo>
                    <a:pt x="80" y="49"/>
                    <a:pt x="80" y="49"/>
                    <a:pt x="80" y="49"/>
                  </a:cubicBezTo>
                  <a:cubicBezTo>
                    <a:pt x="93" y="47"/>
                    <a:pt x="107" y="16"/>
                    <a:pt x="89" y="8"/>
                  </a:cubicBezTo>
                  <a:cubicBezTo>
                    <a:pt x="70" y="0"/>
                    <a:pt x="34" y="5"/>
                    <a:pt x="27" y="6"/>
                  </a:cubicBezTo>
                  <a:cubicBezTo>
                    <a:pt x="19" y="7"/>
                    <a:pt x="0" y="36"/>
                    <a:pt x="39" y="51"/>
                  </a:cubicBezTo>
                  <a:close/>
                </a:path>
              </a:pathLst>
            </a:custGeom>
            <a:solidFill>
              <a:srgbClr val="F7C2A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6" name="Freeform 381"/>
            <p:cNvSpPr>
              <a:spLocks/>
            </p:cNvSpPr>
            <p:nvPr/>
          </p:nvSpPr>
          <p:spPr bwMode="auto">
            <a:xfrm>
              <a:off x="5257558" y="4643856"/>
              <a:ext cx="663686" cy="356940"/>
            </a:xfrm>
            <a:custGeom>
              <a:avLst/>
              <a:gdLst>
                <a:gd name="T0" fmla="*/ 33 w 100"/>
                <a:gd name="T1" fmla="*/ 42 h 54"/>
                <a:gd name="T2" fmla="*/ 68 w 100"/>
                <a:gd name="T3" fmla="*/ 52 h 54"/>
                <a:gd name="T4" fmla="*/ 86 w 100"/>
                <a:gd name="T5" fmla="*/ 19 h 54"/>
                <a:gd name="T6" fmla="*/ 34 w 100"/>
                <a:gd name="T7" fmla="*/ 1 h 54"/>
                <a:gd name="T8" fmla="*/ 33 w 100"/>
                <a:gd name="T9" fmla="*/ 42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54">
                  <a:moveTo>
                    <a:pt x="33" y="42"/>
                  </a:moveTo>
                  <a:cubicBezTo>
                    <a:pt x="47" y="48"/>
                    <a:pt x="68" y="52"/>
                    <a:pt x="68" y="52"/>
                  </a:cubicBezTo>
                  <a:cubicBezTo>
                    <a:pt x="80" y="54"/>
                    <a:pt x="100" y="31"/>
                    <a:pt x="86" y="19"/>
                  </a:cubicBezTo>
                  <a:cubicBezTo>
                    <a:pt x="73" y="7"/>
                    <a:pt x="41" y="2"/>
                    <a:pt x="34" y="1"/>
                  </a:cubicBezTo>
                  <a:cubicBezTo>
                    <a:pt x="27" y="0"/>
                    <a:pt x="0" y="29"/>
                    <a:pt x="33" y="42"/>
                  </a:cubicBezTo>
                  <a:close/>
                </a:path>
              </a:pathLst>
            </a:custGeom>
            <a:solidFill>
              <a:srgbClr val="F7C2A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7" name="Freeform 382"/>
            <p:cNvSpPr>
              <a:spLocks/>
            </p:cNvSpPr>
            <p:nvPr/>
          </p:nvSpPr>
          <p:spPr bwMode="auto">
            <a:xfrm>
              <a:off x="5165534" y="4049885"/>
              <a:ext cx="674840" cy="337420"/>
            </a:xfrm>
            <a:custGeom>
              <a:avLst/>
              <a:gdLst>
                <a:gd name="T0" fmla="*/ 37 w 102"/>
                <a:gd name="T1" fmla="*/ 51 h 51"/>
                <a:gd name="T2" fmla="*/ 76 w 102"/>
                <a:gd name="T3" fmla="*/ 49 h 51"/>
                <a:gd name="T4" fmla="*/ 85 w 102"/>
                <a:gd name="T5" fmla="*/ 8 h 51"/>
                <a:gd name="T6" fmla="*/ 26 w 102"/>
                <a:gd name="T7" fmla="*/ 7 h 51"/>
                <a:gd name="T8" fmla="*/ 37 w 102"/>
                <a:gd name="T9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51">
                  <a:moveTo>
                    <a:pt x="37" y="51"/>
                  </a:moveTo>
                  <a:cubicBezTo>
                    <a:pt x="76" y="49"/>
                    <a:pt x="76" y="49"/>
                    <a:pt x="76" y="49"/>
                  </a:cubicBezTo>
                  <a:cubicBezTo>
                    <a:pt x="89" y="47"/>
                    <a:pt x="102" y="16"/>
                    <a:pt x="85" y="8"/>
                  </a:cubicBezTo>
                  <a:cubicBezTo>
                    <a:pt x="67" y="0"/>
                    <a:pt x="33" y="4"/>
                    <a:pt x="26" y="7"/>
                  </a:cubicBezTo>
                  <a:cubicBezTo>
                    <a:pt x="19" y="9"/>
                    <a:pt x="0" y="36"/>
                    <a:pt x="37" y="51"/>
                  </a:cubicBezTo>
                  <a:close/>
                </a:path>
              </a:pathLst>
            </a:custGeom>
            <a:solidFill>
              <a:srgbClr val="F7C2A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8" name="Freeform 383"/>
            <p:cNvSpPr>
              <a:spLocks/>
            </p:cNvSpPr>
            <p:nvPr/>
          </p:nvSpPr>
          <p:spPr bwMode="auto">
            <a:xfrm>
              <a:off x="8500694" y="4392882"/>
              <a:ext cx="5577" cy="92024"/>
            </a:xfrm>
            <a:custGeom>
              <a:avLst/>
              <a:gdLst>
                <a:gd name="T0" fmla="*/ 2 w 2"/>
                <a:gd name="T1" fmla="*/ 0 h 33"/>
                <a:gd name="T2" fmla="*/ 0 w 2"/>
                <a:gd name="T3" fmla="*/ 33 h 33"/>
                <a:gd name="T4" fmla="*/ 2 w 2"/>
                <a:gd name="T5" fmla="*/ 0 h 33"/>
                <a:gd name="T6" fmla="*/ 2 w 2"/>
                <a:gd name="T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33">
                  <a:moveTo>
                    <a:pt x="2" y="0"/>
                  </a:moveTo>
                  <a:lnTo>
                    <a:pt x="0" y="33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9" name="Freeform 384"/>
            <p:cNvSpPr>
              <a:spLocks/>
            </p:cNvSpPr>
            <p:nvPr/>
          </p:nvSpPr>
          <p:spPr bwMode="auto">
            <a:xfrm>
              <a:off x="8500694" y="4392882"/>
              <a:ext cx="5577" cy="92024"/>
            </a:xfrm>
            <a:custGeom>
              <a:avLst/>
              <a:gdLst>
                <a:gd name="T0" fmla="*/ 2 w 2"/>
                <a:gd name="T1" fmla="*/ 0 h 33"/>
                <a:gd name="T2" fmla="*/ 0 w 2"/>
                <a:gd name="T3" fmla="*/ 33 h 33"/>
                <a:gd name="T4" fmla="*/ 2 w 2"/>
                <a:gd name="T5" fmla="*/ 0 h 33"/>
                <a:gd name="T6" fmla="*/ 2 w 2"/>
                <a:gd name="T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33">
                  <a:moveTo>
                    <a:pt x="2" y="0"/>
                  </a:moveTo>
                  <a:lnTo>
                    <a:pt x="0" y="33"/>
                  </a:lnTo>
                  <a:lnTo>
                    <a:pt x="2" y="0"/>
                  </a:lnTo>
                  <a:lnTo>
                    <a:pt x="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0" name="Freeform 385"/>
            <p:cNvSpPr>
              <a:spLocks/>
            </p:cNvSpPr>
            <p:nvPr/>
          </p:nvSpPr>
          <p:spPr bwMode="auto">
            <a:xfrm>
              <a:off x="8101924" y="4392882"/>
              <a:ext cx="404346" cy="950911"/>
            </a:xfrm>
            <a:custGeom>
              <a:avLst/>
              <a:gdLst>
                <a:gd name="T0" fmla="*/ 54 w 61"/>
                <a:gd name="T1" fmla="*/ 0 h 144"/>
                <a:gd name="T2" fmla="*/ 24 w 61"/>
                <a:gd name="T3" fmla="*/ 5 h 144"/>
                <a:gd name="T4" fmla="*/ 14 w 61"/>
                <a:gd name="T5" fmla="*/ 26 h 144"/>
                <a:gd name="T6" fmla="*/ 26 w 61"/>
                <a:gd name="T7" fmla="*/ 47 h 144"/>
                <a:gd name="T8" fmla="*/ 19 w 61"/>
                <a:gd name="T9" fmla="*/ 50 h 144"/>
                <a:gd name="T10" fmla="*/ 8 w 61"/>
                <a:gd name="T11" fmla="*/ 71 h 144"/>
                <a:gd name="T12" fmla="*/ 28 w 61"/>
                <a:gd name="T13" fmla="*/ 96 h 144"/>
                <a:gd name="T14" fmla="*/ 28 w 61"/>
                <a:gd name="T15" fmla="*/ 96 h 144"/>
                <a:gd name="T16" fmla="*/ 7 w 61"/>
                <a:gd name="T17" fmla="*/ 107 h 144"/>
                <a:gd name="T18" fmla="*/ 3 w 61"/>
                <a:gd name="T19" fmla="*/ 125 h 144"/>
                <a:gd name="T20" fmla="*/ 25 w 61"/>
                <a:gd name="T21" fmla="*/ 144 h 144"/>
                <a:gd name="T22" fmla="*/ 27 w 61"/>
                <a:gd name="T23" fmla="*/ 144 h 144"/>
                <a:gd name="T24" fmla="*/ 53 w 61"/>
                <a:gd name="T25" fmla="*/ 138 h 144"/>
                <a:gd name="T26" fmla="*/ 60 w 61"/>
                <a:gd name="T27" fmla="*/ 14 h 144"/>
                <a:gd name="T28" fmla="*/ 61 w 61"/>
                <a:gd name="T29" fmla="*/ 0 h 144"/>
                <a:gd name="T30" fmla="*/ 54 w 61"/>
                <a:gd name="T31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144">
                  <a:moveTo>
                    <a:pt x="54" y="0"/>
                  </a:moveTo>
                  <a:cubicBezTo>
                    <a:pt x="45" y="0"/>
                    <a:pt x="32" y="1"/>
                    <a:pt x="24" y="5"/>
                  </a:cubicBezTo>
                  <a:cubicBezTo>
                    <a:pt x="16" y="9"/>
                    <a:pt x="13" y="16"/>
                    <a:pt x="14" y="26"/>
                  </a:cubicBezTo>
                  <a:cubicBezTo>
                    <a:pt x="15" y="34"/>
                    <a:pt x="20" y="43"/>
                    <a:pt x="26" y="47"/>
                  </a:cubicBezTo>
                  <a:cubicBezTo>
                    <a:pt x="23" y="48"/>
                    <a:pt x="21" y="49"/>
                    <a:pt x="19" y="50"/>
                  </a:cubicBezTo>
                  <a:cubicBezTo>
                    <a:pt x="11" y="53"/>
                    <a:pt x="7" y="61"/>
                    <a:pt x="8" y="71"/>
                  </a:cubicBezTo>
                  <a:cubicBezTo>
                    <a:pt x="10" y="82"/>
                    <a:pt x="18" y="95"/>
                    <a:pt x="28" y="96"/>
                  </a:cubicBezTo>
                  <a:cubicBezTo>
                    <a:pt x="28" y="96"/>
                    <a:pt x="28" y="96"/>
                    <a:pt x="28" y="96"/>
                  </a:cubicBezTo>
                  <a:cubicBezTo>
                    <a:pt x="20" y="99"/>
                    <a:pt x="12" y="102"/>
                    <a:pt x="7" y="107"/>
                  </a:cubicBezTo>
                  <a:cubicBezTo>
                    <a:pt x="2" y="111"/>
                    <a:pt x="0" y="118"/>
                    <a:pt x="3" y="125"/>
                  </a:cubicBezTo>
                  <a:cubicBezTo>
                    <a:pt x="7" y="135"/>
                    <a:pt x="17" y="144"/>
                    <a:pt x="25" y="144"/>
                  </a:cubicBezTo>
                  <a:cubicBezTo>
                    <a:pt x="26" y="144"/>
                    <a:pt x="27" y="144"/>
                    <a:pt x="27" y="144"/>
                  </a:cubicBezTo>
                  <a:cubicBezTo>
                    <a:pt x="28" y="144"/>
                    <a:pt x="41" y="142"/>
                    <a:pt x="53" y="138"/>
                  </a:cubicBezTo>
                  <a:cubicBezTo>
                    <a:pt x="60" y="14"/>
                    <a:pt x="60" y="14"/>
                    <a:pt x="60" y="14"/>
                  </a:cubicBezTo>
                  <a:cubicBezTo>
                    <a:pt x="61" y="0"/>
                    <a:pt x="61" y="0"/>
                    <a:pt x="61" y="0"/>
                  </a:cubicBezTo>
                  <a:cubicBezTo>
                    <a:pt x="58" y="0"/>
                    <a:pt x="56" y="0"/>
                    <a:pt x="54" y="0"/>
                  </a:cubicBezTo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1" name="Freeform 386"/>
            <p:cNvSpPr>
              <a:spLocks/>
            </p:cNvSpPr>
            <p:nvPr/>
          </p:nvSpPr>
          <p:spPr bwMode="auto">
            <a:xfrm>
              <a:off x="8127022" y="4671742"/>
              <a:ext cx="711092" cy="329054"/>
            </a:xfrm>
            <a:custGeom>
              <a:avLst/>
              <a:gdLst>
                <a:gd name="T0" fmla="*/ 68 w 107"/>
                <a:gd name="T1" fmla="*/ 50 h 50"/>
                <a:gd name="T2" fmla="*/ 26 w 107"/>
                <a:gd name="T3" fmla="*/ 48 h 50"/>
                <a:gd name="T4" fmla="*/ 18 w 107"/>
                <a:gd name="T5" fmla="*/ 8 h 50"/>
                <a:gd name="T6" fmla="*/ 80 w 107"/>
                <a:gd name="T7" fmla="*/ 6 h 50"/>
                <a:gd name="T8" fmla="*/ 68 w 107"/>
                <a:gd name="T9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50">
                  <a:moveTo>
                    <a:pt x="68" y="50"/>
                  </a:moveTo>
                  <a:cubicBezTo>
                    <a:pt x="26" y="48"/>
                    <a:pt x="26" y="48"/>
                    <a:pt x="26" y="48"/>
                  </a:cubicBezTo>
                  <a:cubicBezTo>
                    <a:pt x="14" y="47"/>
                    <a:pt x="0" y="16"/>
                    <a:pt x="18" y="8"/>
                  </a:cubicBezTo>
                  <a:cubicBezTo>
                    <a:pt x="37" y="0"/>
                    <a:pt x="72" y="5"/>
                    <a:pt x="80" y="6"/>
                  </a:cubicBezTo>
                  <a:cubicBezTo>
                    <a:pt x="87" y="7"/>
                    <a:pt x="107" y="35"/>
                    <a:pt x="68" y="50"/>
                  </a:cubicBezTo>
                  <a:close/>
                </a:path>
              </a:pathLst>
            </a:custGeom>
            <a:solidFill>
              <a:srgbClr val="F7C2A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2" name="Freeform 387"/>
            <p:cNvSpPr>
              <a:spLocks/>
            </p:cNvSpPr>
            <p:nvPr/>
          </p:nvSpPr>
          <p:spPr bwMode="auto">
            <a:xfrm>
              <a:off x="8087982" y="4967333"/>
              <a:ext cx="663686" cy="351363"/>
            </a:xfrm>
            <a:custGeom>
              <a:avLst/>
              <a:gdLst>
                <a:gd name="T0" fmla="*/ 67 w 100"/>
                <a:gd name="T1" fmla="*/ 42 h 53"/>
                <a:gd name="T2" fmla="*/ 31 w 100"/>
                <a:gd name="T3" fmla="*/ 51 h 53"/>
                <a:gd name="T4" fmla="*/ 13 w 100"/>
                <a:gd name="T5" fmla="*/ 19 h 53"/>
                <a:gd name="T6" fmla="*/ 66 w 100"/>
                <a:gd name="T7" fmla="*/ 1 h 53"/>
                <a:gd name="T8" fmla="*/ 67 w 100"/>
                <a:gd name="T9" fmla="*/ 42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53">
                  <a:moveTo>
                    <a:pt x="67" y="42"/>
                  </a:moveTo>
                  <a:cubicBezTo>
                    <a:pt x="53" y="48"/>
                    <a:pt x="31" y="51"/>
                    <a:pt x="31" y="51"/>
                  </a:cubicBezTo>
                  <a:cubicBezTo>
                    <a:pt x="20" y="53"/>
                    <a:pt x="0" y="31"/>
                    <a:pt x="13" y="19"/>
                  </a:cubicBezTo>
                  <a:cubicBezTo>
                    <a:pt x="27" y="7"/>
                    <a:pt x="59" y="2"/>
                    <a:pt x="66" y="1"/>
                  </a:cubicBezTo>
                  <a:cubicBezTo>
                    <a:pt x="72" y="0"/>
                    <a:pt x="100" y="29"/>
                    <a:pt x="67" y="42"/>
                  </a:cubicBezTo>
                  <a:close/>
                </a:path>
              </a:pathLst>
            </a:custGeom>
            <a:solidFill>
              <a:srgbClr val="F7C2A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3" name="Freeform 388"/>
            <p:cNvSpPr>
              <a:spLocks/>
            </p:cNvSpPr>
            <p:nvPr/>
          </p:nvSpPr>
          <p:spPr bwMode="auto">
            <a:xfrm>
              <a:off x="8168851" y="4373362"/>
              <a:ext cx="674840" cy="337420"/>
            </a:xfrm>
            <a:custGeom>
              <a:avLst/>
              <a:gdLst>
                <a:gd name="T0" fmla="*/ 65 w 102"/>
                <a:gd name="T1" fmla="*/ 51 h 51"/>
                <a:gd name="T2" fmla="*/ 25 w 102"/>
                <a:gd name="T3" fmla="*/ 48 h 51"/>
                <a:gd name="T4" fmla="*/ 17 w 102"/>
                <a:gd name="T5" fmla="*/ 8 h 51"/>
                <a:gd name="T6" fmla="*/ 76 w 102"/>
                <a:gd name="T7" fmla="*/ 6 h 51"/>
                <a:gd name="T8" fmla="*/ 65 w 102"/>
                <a:gd name="T9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51">
                  <a:moveTo>
                    <a:pt x="65" y="51"/>
                  </a:moveTo>
                  <a:cubicBezTo>
                    <a:pt x="25" y="48"/>
                    <a:pt x="25" y="48"/>
                    <a:pt x="25" y="48"/>
                  </a:cubicBezTo>
                  <a:cubicBezTo>
                    <a:pt x="13" y="47"/>
                    <a:pt x="0" y="16"/>
                    <a:pt x="17" y="8"/>
                  </a:cubicBezTo>
                  <a:cubicBezTo>
                    <a:pt x="35" y="0"/>
                    <a:pt x="69" y="4"/>
                    <a:pt x="76" y="6"/>
                  </a:cubicBezTo>
                  <a:cubicBezTo>
                    <a:pt x="83" y="9"/>
                    <a:pt x="102" y="36"/>
                    <a:pt x="65" y="51"/>
                  </a:cubicBezTo>
                  <a:close/>
                </a:path>
              </a:pathLst>
            </a:custGeom>
            <a:solidFill>
              <a:srgbClr val="F7C2A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4" name="Freeform 393"/>
            <p:cNvSpPr>
              <a:spLocks/>
            </p:cNvSpPr>
            <p:nvPr/>
          </p:nvSpPr>
          <p:spPr bwMode="auto">
            <a:xfrm>
              <a:off x="6583535" y="2722477"/>
              <a:ext cx="1065243" cy="694360"/>
            </a:xfrm>
            <a:custGeom>
              <a:avLst/>
              <a:gdLst>
                <a:gd name="T0" fmla="*/ 4 w 161"/>
                <a:gd name="T1" fmla="*/ 0 h 105"/>
                <a:gd name="T2" fmla="*/ 160 w 161"/>
                <a:gd name="T3" fmla="*/ 15 h 105"/>
                <a:gd name="T4" fmla="*/ 71 w 161"/>
                <a:gd name="T5" fmla="*/ 97 h 105"/>
                <a:gd name="T6" fmla="*/ 4 w 161"/>
                <a:gd name="T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1" h="105">
                  <a:moveTo>
                    <a:pt x="4" y="0"/>
                  </a:moveTo>
                  <a:cubicBezTo>
                    <a:pt x="4" y="0"/>
                    <a:pt x="89" y="52"/>
                    <a:pt x="160" y="15"/>
                  </a:cubicBezTo>
                  <a:cubicBezTo>
                    <a:pt x="161" y="57"/>
                    <a:pt x="127" y="105"/>
                    <a:pt x="71" y="97"/>
                  </a:cubicBezTo>
                  <a:cubicBezTo>
                    <a:pt x="23" y="90"/>
                    <a:pt x="0" y="57"/>
                    <a:pt x="4" y="0"/>
                  </a:cubicBezTo>
                  <a:close/>
                </a:path>
              </a:pathLst>
            </a:custGeom>
            <a:solidFill>
              <a:srgbClr val="450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5" name="Freeform 394"/>
            <p:cNvSpPr>
              <a:spLocks/>
            </p:cNvSpPr>
            <p:nvPr/>
          </p:nvSpPr>
          <p:spPr bwMode="auto">
            <a:xfrm>
              <a:off x="6763399" y="3138014"/>
              <a:ext cx="616279" cy="237031"/>
            </a:xfrm>
            <a:custGeom>
              <a:avLst/>
              <a:gdLst>
                <a:gd name="T0" fmla="*/ 0 w 93"/>
                <a:gd name="T1" fmla="*/ 13 h 36"/>
                <a:gd name="T2" fmla="*/ 44 w 93"/>
                <a:gd name="T3" fmla="*/ 33 h 36"/>
                <a:gd name="T4" fmla="*/ 93 w 93"/>
                <a:gd name="T5" fmla="*/ 24 h 36"/>
                <a:gd name="T6" fmla="*/ 50 w 93"/>
                <a:gd name="T7" fmla="*/ 2 h 36"/>
                <a:gd name="T8" fmla="*/ 0 w 93"/>
                <a:gd name="T9" fmla="*/ 13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" h="36">
                  <a:moveTo>
                    <a:pt x="0" y="13"/>
                  </a:moveTo>
                  <a:cubicBezTo>
                    <a:pt x="11" y="24"/>
                    <a:pt x="25" y="30"/>
                    <a:pt x="44" y="33"/>
                  </a:cubicBezTo>
                  <a:cubicBezTo>
                    <a:pt x="63" y="36"/>
                    <a:pt x="80" y="32"/>
                    <a:pt x="93" y="24"/>
                  </a:cubicBezTo>
                  <a:cubicBezTo>
                    <a:pt x="81" y="8"/>
                    <a:pt x="77" y="3"/>
                    <a:pt x="50" y="2"/>
                  </a:cubicBezTo>
                  <a:cubicBezTo>
                    <a:pt x="14" y="0"/>
                    <a:pt x="9" y="9"/>
                    <a:pt x="0" y="13"/>
                  </a:cubicBezTo>
                  <a:close/>
                </a:path>
              </a:pathLst>
            </a:custGeom>
            <a:solidFill>
              <a:srgbClr val="F7C2A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6" name="Freeform 395"/>
            <p:cNvSpPr>
              <a:spLocks/>
            </p:cNvSpPr>
            <p:nvPr/>
          </p:nvSpPr>
          <p:spPr bwMode="auto">
            <a:xfrm>
              <a:off x="6610026" y="2714148"/>
              <a:ext cx="1034569" cy="423866"/>
            </a:xfrm>
            <a:custGeom>
              <a:avLst/>
              <a:gdLst>
                <a:gd name="T0" fmla="*/ 0 w 156"/>
                <a:gd name="T1" fmla="*/ 0 h 64"/>
                <a:gd name="T2" fmla="*/ 0 w 156"/>
                <a:gd name="T3" fmla="*/ 12 h 64"/>
                <a:gd name="T4" fmla="*/ 154 w 156"/>
                <a:gd name="T5" fmla="*/ 32 h 64"/>
                <a:gd name="T6" fmla="*/ 156 w 156"/>
                <a:gd name="T7" fmla="*/ 15 h 64"/>
                <a:gd name="T8" fmla="*/ 0 w 156"/>
                <a:gd name="T9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6" h="64">
                  <a:moveTo>
                    <a:pt x="0" y="0"/>
                  </a:moveTo>
                  <a:cubicBezTo>
                    <a:pt x="0" y="4"/>
                    <a:pt x="0" y="8"/>
                    <a:pt x="0" y="12"/>
                  </a:cubicBezTo>
                  <a:cubicBezTo>
                    <a:pt x="15" y="23"/>
                    <a:pt x="81" y="64"/>
                    <a:pt x="154" y="32"/>
                  </a:cubicBezTo>
                  <a:cubicBezTo>
                    <a:pt x="156" y="26"/>
                    <a:pt x="156" y="21"/>
                    <a:pt x="156" y="15"/>
                  </a:cubicBezTo>
                  <a:cubicBezTo>
                    <a:pt x="85" y="5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7" name="Freeform 396"/>
            <p:cNvSpPr>
              <a:spLocks/>
            </p:cNvSpPr>
            <p:nvPr/>
          </p:nvSpPr>
          <p:spPr bwMode="auto">
            <a:xfrm>
              <a:off x="6610026" y="2714148"/>
              <a:ext cx="1034569" cy="342997"/>
            </a:xfrm>
            <a:custGeom>
              <a:avLst/>
              <a:gdLst>
                <a:gd name="T0" fmla="*/ 0 w 156"/>
                <a:gd name="T1" fmla="*/ 0 h 52"/>
                <a:gd name="T2" fmla="*/ 0 w 156"/>
                <a:gd name="T3" fmla="*/ 11 h 52"/>
                <a:gd name="T4" fmla="*/ 78 w 156"/>
                <a:gd name="T5" fmla="*/ 30 h 52"/>
                <a:gd name="T6" fmla="*/ 154 w 156"/>
                <a:gd name="T7" fmla="*/ 32 h 52"/>
                <a:gd name="T8" fmla="*/ 156 w 156"/>
                <a:gd name="T9" fmla="*/ 15 h 52"/>
                <a:gd name="T10" fmla="*/ 0 w 156"/>
                <a:gd name="T11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6" h="52">
                  <a:moveTo>
                    <a:pt x="0" y="0"/>
                  </a:moveTo>
                  <a:cubicBezTo>
                    <a:pt x="0" y="4"/>
                    <a:pt x="0" y="8"/>
                    <a:pt x="0" y="11"/>
                  </a:cubicBezTo>
                  <a:cubicBezTo>
                    <a:pt x="8" y="3"/>
                    <a:pt x="33" y="24"/>
                    <a:pt x="78" y="30"/>
                  </a:cubicBezTo>
                  <a:cubicBezTo>
                    <a:pt x="123" y="36"/>
                    <a:pt x="150" y="18"/>
                    <a:pt x="154" y="32"/>
                  </a:cubicBezTo>
                  <a:cubicBezTo>
                    <a:pt x="156" y="26"/>
                    <a:pt x="156" y="20"/>
                    <a:pt x="156" y="15"/>
                  </a:cubicBezTo>
                  <a:cubicBezTo>
                    <a:pt x="85" y="5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4C4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8" name="Freeform 397"/>
            <p:cNvSpPr>
              <a:spLocks/>
            </p:cNvSpPr>
            <p:nvPr/>
          </p:nvSpPr>
          <p:spPr bwMode="auto">
            <a:xfrm>
              <a:off x="6749456" y="3217729"/>
              <a:ext cx="674840" cy="170104"/>
            </a:xfrm>
            <a:custGeom>
              <a:avLst/>
              <a:gdLst>
                <a:gd name="T0" fmla="*/ 0 w 102"/>
                <a:gd name="T1" fmla="*/ 2 h 26"/>
                <a:gd name="T2" fmla="*/ 46 w 102"/>
                <a:gd name="T3" fmla="*/ 23 h 26"/>
                <a:gd name="T4" fmla="*/ 102 w 102"/>
                <a:gd name="T5" fmla="*/ 9 h 26"/>
                <a:gd name="T6" fmla="*/ 0 w 102"/>
                <a:gd name="T7" fmla="*/ 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" h="26">
                  <a:moveTo>
                    <a:pt x="0" y="2"/>
                  </a:moveTo>
                  <a:cubicBezTo>
                    <a:pt x="11" y="13"/>
                    <a:pt x="27" y="20"/>
                    <a:pt x="46" y="23"/>
                  </a:cubicBezTo>
                  <a:cubicBezTo>
                    <a:pt x="69" y="26"/>
                    <a:pt x="88" y="20"/>
                    <a:pt x="102" y="9"/>
                  </a:cubicBezTo>
                  <a:cubicBezTo>
                    <a:pt x="59" y="23"/>
                    <a:pt x="11" y="0"/>
                    <a:pt x="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99" name="TextBox 98"/>
          <p:cNvSpPr txBox="1"/>
          <p:nvPr/>
        </p:nvSpPr>
        <p:spPr>
          <a:xfrm rot="187980">
            <a:off x="4983010" y="2564555"/>
            <a:ext cx="20276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i="1" dirty="0" err="1">
                <a:solidFill>
                  <a:prstClr val="white"/>
                </a:solidFill>
                <a:latin typeface="Calibri" panose="020F0502020204030204"/>
                <a:cs typeface="Clear Sans" panose="020B0503030202020304" pitchFamily="34" charset="0"/>
              </a:rPr>
              <a:t>Jabatan</a:t>
            </a:r>
            <a:r>
              <a:rPr lang="en-US" sz="2800" b="1" i="1" dirty="0">
                <a:solidFill>
                  <a:prstClr val="white"/>
                </a:solidFill>
                <a:latin typeface="Calibri" panose="020F0502020204030204"/>
                <a:cs typeface="Clear Sans" panose="020B0503030202020304" pitchFamily="34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i="1" dirty="0" err="1">
                <a:solidFill>
                  <a:prstClr val="white"/>
                </a:solidFill>
                <a:latin typeface="Calibri" panose="020F0502020204030204"/>
                <a:cs typeface="Clear Sans" panose="020B0503030202020304" pitchFamily="34" charset="0"/>
              </a:rPr>
              <a:t>Fungsional</a:t>
            </a:r>
            <a:endParaRPr kumimoji="0" lang="en-US" sz="28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Clear Sans" panose="020B0503030202020304" pitchFamily="34" charset="0"/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3284700" y="5140518"/>
            <a:ext cx="562262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gnika" panose="02010003020600000004" pitchFamily="50" charset="0"/>
                <a:ea typeface="+mn-ea"/>
                <a:cs typeface="+mn-cs"/>
              </a:rPr>
              <a:t>Keuntungan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gnika" panose="02010003020600000004" pitchFamily="50" charset="0"/>
                <a:ea typeface="+mn-ea"/>
                <a:cs typeface="+mn-cs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gnika" panose="02010003020600000004" pitchFamily="50" charset="0"/>
                <a:ea typeface="+mn-ea"/>
                <a:cs typeface="+mn-cs"/>
              </a:rPr>
              <a:t>menjadi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gnika" panose="02010003020600000004" pitchFamily="50" charset="0"/>
                <a:ea typeface="+mn-ea"/>
                <a:cs typeface="+mn-cs"/>
              </a:rPr>
              <a:t> JF</a:t>
            </a:r>
            <a:endParaRPr kumimoji="0" lang="ar-SA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ignika" panose="02010003020600000004" pitchFamily="50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1994526" y="5830526"/>
            <a:ext cx="8229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err="1">
                <a:solidFill>
                  <a:prstClr val="white"/>
                </a:solidFill>
                <a:latin typeface="Calibri" panose="020F0502020204030204"/>
              </a:rPr>
              <a:t>Beberapa</a:t>
            </a:r>
            <a:r>
              <a:rPr lang="en-US" sz="1600" dirty="0">
                <a:solidFill>
                  <a:prstClr val="white"/>
                </a:solidFill>
                <a:latin typeface="Calibri" panose="020F0502020204030204"/>
              </a:rPr>
              <a:t> </a:t>
            </a:r>
            <a:r>
              <a:rPr lang="en-US" sz="1600" dirty="0" err="1">
                <a:solidFill>
                  <a:prstClr val="white"/>
                </a:solidFill>
                <a:latin typeface="Calibri" panose="020F0502020204030204"/>
              </a:rPr>
              <a:t>keuntungan</a:t>
            </a:r>
            <a:r>
              <a:rPr lang="en-US" sz="1600" dirty="0">
                <a:solidFill>
                  <a:prstClr val="white"/>
                </a:solidFill>
                <a:latin typeface="Calibri" panose="020F0502020204030204"/>
              </a:rPr>
              <a:t> </a:t>
            </a:r>
            <a:r>
              <a:rPr lang="en-US" sz="1600" dirty="0" err="1">
                <a:solidFill>
                  <a:prstClr val="white"/>
                </a:solidFill>
                <a:latin typeface="Calibri" panose="020F0502020204030204"/>
              </a:rPr>
              <a:t>menjadi</a:t>
            </a:r>
            <a:r>
              <a:rPr lang="en-US" sz="1600" dirty="0">
                <a:solidFill>
                  <a:prstClr val="white"/>
                </a:solidFill>
                <a:latin typeface="Calibri" panose="020F0502020204030204"/>
              </a:rPr>
              <a:t> </a:t>
            </a:r>
            <a:r>
              <a:rPr lang="en-US" sz="1600" dirty="0" err="1">
                <a:solidFill>
                  <a:prstClr val="white"/>
                </a:solidFill>
                <a:latin typeface="Calibri" panose="020F0502020204030204"/>
              </a:rPr>
              <a:t>pejabat</a:t>
            </a:r>
            <a:r>
              <a:rPr lang="en-US" sz="1600" dirty="0">
                <a:solidFill>
                  <a:prstClr val="white"/>
                </a:solidFill>
                <a:latin typeface="Calibri" panose="020F0502020204030204"/>
              </a:rPr>
              <a:t> </a:t>
            </a:r>
            <a:r>
              <a:rPr lang="en-US" sz="1600" dirty="0" err="1">
                <a:solidFill>
                  <a:prstClr val="white"/>
                </a:solidFill>
                <a:latin typeface="Calibri" panose="020F0502020204030204"/>
              </a:rPr>
              <a:t>fungsional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7820064" y="806899"/>
            <a:ext cx="717095" cy="717095"/>
            <a:chOff x="7820064" y="806899"/>
            <a:chExt cx="717095" cy="717095"/>
          </a:xfrm>
        </p:grpSpPr>
        <p:sp>
          <p:nvSpPr>
            <p:cNvPr id="46" name="Rectangle 45"/>
            <p:cNvSpPr/>
            <p:nvPr/>
          </p:nvSpPr>
          <p:spPr>
            <a:xfrm>
              <a:off x="7820064" y="806899"/>
              <a:ext cx="717095" cy="717095"/>
            </a:xfrm>
            <a:prstGeom prst="rect">
              <a:avLst/>
            </a:prstGeom>
            <a:solidFill>
              <a:srgbClr val="F49D1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105" name="Group 82"/>
            <p:cNvGrpSpPr/>
            <p:nvPr/>
          </p:nvGrpSpPr>
          <p:grpSpPr>
            <a:xfrm>
              <a:off x="8024766" y="993454"/>
              <a:ext cx="366179" cy="377109"/>
              <a:chOff x="3681413" y="3632200"/>
              <a:chExt cx="638175" cy="657225"/>
            </a:xfrm>
            <a:solidFill>
              <a:schemeClr val="bg1"/>
            </a:solidFill>
          </p:grpSpPr>
          <p:sp>
            <p:nvSpPr>
              <p:cNvPr id="106" name="Freeform 14"/>
              <p:cNvSpPr>
                <a:spLocks noEditPoints="1"/>
              </p:cNvSpPr>
              <p:nvPr/>
            </p:nvSpPr>
            <p:spPr bwMode="auto">
              <a:xfrm>
                <a:off x="3976688" y="3681413"/>
                <a:ext cx="342900" cy="533400"/>
              </a:xfrm>
              <a:custGeom>
                <a:avLst/>
                <a:gdLst/>
                <a:ahLst/>
                <a:cxnLst>
                  <a:cxn ang="0">
                    <a:pos x="135" y="53"/>
                  </a:cxn>
                  <a:cxn ang="0">
                    <a:pos x="134" y="52"/>
                  </a:cxn>
                  <a:cxn ang="0">
                    <a:pos x="121" y="47"/>
                  </a:cxn>
                  <a:cxn ang="0">
                    <a:pos x="112" y="56"/>
                  </a:cxn>
                  <a:cxn ang="0">
                    <a:pos x="103" y="46"/>
                  </a:cxn>
                  <a:cxn ang="0">
                    <a:pos x="103" y="46"/>
                  </a:cxn>
                  <a:cxn ang="0">
                    <a:pos x="91" y="52"/>
                  </a:cxn>
                  <a:cxn ang="0">
                    <a:pos x="88" y="53"/>
                  </a:cxn>
                  <a:cxn ang="0">
                    <a:pos x="71" y="55"/>
                  </a:cxn>
                  <a:cxn ang="0">
                    <a:pos x="29" y="9"/>
                  </a:cxn>
                  <a:cxn ang="0">
                    <a:pos x="22" y="2"/>
                  </a:cxn>
                  <a:cxn ang="0">
                    <a:pos x="18" y="1"/>
                  </a:cxn>
                  <a:cxn ang="0">
                    <a:pos x="10" y="2"/>
                  </a:cxn>
                  <a:cxn ang="0">
                    <a:pos x="3" y="21"/>
                  </a:cxn>
                  <a:cxn ang="0">
                    <a:pos x="12" y="36"/>
                  </a:cxn>
                  <a:cxn ang="0">
                    <a:pos x="16" y="41"/>
                  </a:cxn>
                  <a:cxn ang="0">
                    <a:pos x="63" y="82"/>
                  </a:cxn>
                  <a:cxn ang="0">
                    <a:pos x="75" y="84"/>
                  </a:cxn>
                  <a:cxn ang="0">
                    <a:pos x="75" y="158"/>
                  </a:cxn>
                  <a:cxn ang="0">
                    <a:pos x="77" y="168"/>
                  </a:cxn>
                  <a:cxn ang="0">
                    <a:pos x="77" y="170"/>
                  </a:cxn>
                  <a:cxn ang="0">
                    <a:pos x="77" y="305"/>
                  </a:cxn>
                  <a:cxn ang="0">
                    <a:pos x="93" y="321"/>
                  </a:cxn>
                  <a:cxn ang="0">
                    <a:pos x="110" y="305"/>
                  </a:cxn>
                  <a:cxn ang="0">
                    <a:pos x="110" y="190"/>
                  </a:cxn>
                  <a:cxn ang="0">
                    <a:pos x="112" y="190"/>
                  </a:cxn>
                  <a:cxn ang="0">
                    <a:pos x="112" y="190"/>
                  </a:cxn>
                  <a:cxn ang="0">
                    <a:pos x="112" y="305"/>
                  </a:cxn>
                  <a:cxn ang="0">
                    <a:pos x="129" y="321"/>
                  </a:cxn>
                  <a:cxn ang="0">
                    <a:pos x="129" y="321"/>
                  </a:cxn>
                  <a:cxn ang="0">
                    <a:pos x="146" y="305"/>
                  </a:cxn>
                  <a:cxn ang="0">
                    <a:pos x="146" y="173"/>
                  </a:cxn>
                  <a:cxn ang="0">
                    <a:pos x="149" y="175"/>
                  </a:cxn>
                  <a:cxn ang="0">
                    <a:pos x="155" y="177"/>
                  </a:cxn>
                  <a:cxn ang="0">
                    <a:pos x="168" y="170"/>
                  </a:cxn>
                  <a:cxn ang="0">
                    <a:pos x="135" y="53"/>
                  </a:cxn>
                  <a:cxn ang="0">
                    <a:pos x="112" y="127"/>
                  </a:cxn>
                  <a:cxn ang="0">
                    <a:pos x="112" y="127"/>
                  </a:cxn>
                  <a:cxn ang="0">
                    <a:pos x="103" y="115"/>
                  </a:cxn>
                  <a:cxn ang="0">
                    <a:pos x="112" y="57"/>
                  </a:cxn>
                  <a:cxn ang="0">
                    <a:pos x="112" y="57"/>
                  </a:cxn>
                  <a:cxn ang="0">
                    <a:pos x="121" y="115"/>
                  </a:cxn>
                  <a:cxn ang="0">
                    <a:pos x="112" y="127"/>
                  </a:cxn>
                  <a:cxn ang="0">
                    <a:pos x="149" y="143"/>
                  </a:cxn>
                  <a:cxn ang="0">
                    <a:pos x="149" y="103"/>
                  </a:cxn>
                  <a:cxn ang="0">
                    <a:pos x="149" y="143"/>
                  </a:cxn>
                  <a:cxn ang="0">
                    <a:pos x="149" y="143"/>
                  </a:cxn>
                  <a:cxn ang="0">
                    <a:pos x="149" y="143"/>
                  </a:cxn>
                </a:cxnLst>
                <a:rect l="0" t="0" r="r" b="b"/>
                <a:pathLst>
                  <a:path w="207" h="321">
                    <a:moveTo>
                      <a:pt x="135" y="53"/>
                    </a:moveTo>
                    <a:cubicBezTo>
                      <a:pt x="135" y="53"/>
                      <a:pt x="134" y="52"/>
                      <a:pt x="134" y="52"/>
                    </a:cubicBezTo>
                    <a:cubicBezTo>
                      <a:pt x="130" y="50"/>
                      <a:pt x="126" y="48"/>
                      <a:pt x="121" y="47"/>
                    </a:cubicBezTo>
                    <a:cubicBezTo>
                      <a:pt x="112" y="56"/>
                      <a:pt x="112" y="56"/>
                      <a:pt x="112" y="56"/>
                    </a:cubicBezTo>
                    <a:cubicBezTo>
                      <a:pt x="103" y="46"/>
                      <a:pt x="103" y="46"/>
                      <a:pt x="103" y="46"/>
                    </a:cubicBezTo>
                    <a:cubicBezTo>
                      <a:pt x="103" y="46"/>
                      <a:pt x="103" y="46"/>
                      <a:pt x="103" y="46"/>
                    </a:cubicBezTo>
                    <a:cubicBezTo>
                      <a:pt x="99" y="48"/>
                      <a:pt x="95" y="49"/>
                      <a:pt x="91" y="52"/>
                    </a:cubicBezTo>
                    <a:cubicBezTo>
                      <a:pt x="90" y="52"/>
                      <a:pt x="89" y="52"/>
                      <a:pt x="88" y="53"/>
                    </a:cubicBezTo>
                    <a:cubicBezTo>
                      <a:pt x="82" y="56"/>
                      <a:pt x="77" y="57"/>
                      <a:pt x="71" y="55"/>
                    </a:cubicBezTo>
                    <a:cubicBezTo>
                      <a:pt x="52" y="49"/>
                      <a:pt x="34" y="19"/>
                      <a:pt x="29" y="9"/>
                    </a:cubicBezTo>
                    <a:cubicBezTo>
                      <a:pt x="27" y="6"/>
                      <a:pt x="25" y="4"/>
                      <a:pt x="22" y="2"/>
                    </a:cubicBezTo>
                    <a:cubicBezTo>
                      <a:pt x="18" y="1"/>
                      <a:pt x="18" y="1"/>
                      <a:pt x="18" y="1"/>
                    </a:cubicBezTo>
                    <a:cubicBezTo>
                      <a:pt x="16" y="0"/>
                      <a:pt x="13" y="1"/>
                      <a:pt x="10" y="2"/>
                    </a:cubicBezTo>
                    <a:cubicBezTo>
                      <a:pt x="3" y="5"/>
                      <a:pt x="0" y="14"/>
                      <a:pt x="3" y="21"/>
                    </a:cubicBezTo>
                    <a:cubicBezTo>
                      <a:pt x="4" y="23"/>
                      <a:pt x="7" y="29"/>
                      <a:pt x="12" y="36"/>
                    </a:cubicBezTo>
                    <a:cubicBezTo>
                      <a:pt x="16" y="41"/>
                      <a:pt x="16" y="41"/>
                      <a:pt x="16" y="41"/>
                    </a:cubicBezTo>
                    <a:cubicBezTo>
                      <a:pt x="26" y="56"/>
                      <a:pt x="42" y="75"/>
                      <a:pt x="63" y="82"/>
                    </a:cubicBezTo>
                    <a:cubicBezTo>
                      <a:pt x="67" y="83"/>
                      <a:pt x="71" y="84"/>
                      <a:pt x="75" y="84"/>
                    </a:cubicBezTo>
                    <a:cubicBezTo>
                      <a:pt x="75" y="158"/>
                      <a:pt x="75" y="158"/>
                      <a:pt x="75" y="158"/>
                    </a:cubicBezTo>
                    <a:cubicBezTo>
                      <a:pt x="75" y="162"/>
                      <a:pt x="76" y="165"/>
                      <a:pt x="77" y="168"/>
                    </a:cubicBezTo>
                    <a:cubicBezTo>
                      <a:pt x="77" y="169"/>
                      <a:pt x="77" y="170"/>
                      <a:pt x="77" y="170"/>
                    </a:cubicBezTo>
                    <a:cubicBezTo>
                      <a:pt x="77" y="305"/>
                      <a:pt x="77" y="305"/>
                      <a:pt x="77" y="305"/>
                    </a:cubicBezTo>
                    <a:cubicBezTo>
                      <a:pt x="77" y="314"/>
                      <a:pt x="84" y="321"/>
                      <a:pt x="93" y="321"/>
                    </a:cubicBezTo>
                    <a:cubicBezTo>
                      <a:pt x="103" y="321"/>
                      <a:pt x="110" y="314"/>
                      <a:pt x="110" y="305"/>
                    </a:cubicBezTo>
                    <a:cubicBezTo>
                      <a:pt x="110" y="190"/>
                      <a:pt x="110" y="190"/>
                      <a:pt x="110" y="190"/>
                    </a:cubicBezTo>
                    <a:cubicBezTo>
                      <a:pt x="111" y="190"/>
                      <a:pt x="111" y="190"/>
                      <a:pt x="112" y="190"/>
                    </a:cubicBezTo>
                    <a:cubicBezTo>
                      <a:pt x="112" y="190"/>
                      <a:pt x="112" y="190"/>
                      <a:pt x="112" y="190"/>
                    </a:cubicBezTo>
                    <a:cubicBezTo>
                      <a:pt x="112" y="305"/>
                      <a:pt x="112" y="305"/>
                      <a:pt x="112" y="305"/>
                    </a:cubicBezTo>
                    <a:cubicBezTo>
                      <a:pt x="112" y="314"/>
                      <a:pt x="120" y="321"/>
                      <a:pt x="129" y="321"/>
                    </a:cubicBezTo>
                    <a:cubicBezTo>
                      <a:pt x="129" y="321"/>
                      <a:pt x="129" y="321"/>
                      <a:pt x="129" y="321"/>
                    </a:cubicBezTo>
                    <a:cubicBezTo>
                      <a:pt x="138" y="321"/>
                      <a:pt x="146" y="314"/>
                      <a:pt x="146" y="305"/>
                    </a:cubicBezTo>
                    <a:cubicBezTo>
                      <a:pt x="146" y="173"/>
                      <a:pt x="146" y="173"/>
                      <a:pt x="146" y="173"/>
                    </a:cubicBezTo>
                    <a:cubicBezTo>
                      <a:pt x="146" y="174"/>
                      <a:pt x="147" y="175"/>
                      <a:pt x="149" y="175"/>
                    </a:cubicBezTo>
                    <a:cubicBezTo>
                      <a:pt x="151" y="176"/>
                      <a:pt x="153" y="177"/>
                      <a:pt x="155" y="177"/>
                    </a:cubicBezTo>
                    <a:cubicBezTo>
                      <a:pt x="160" y="177"/>
                      <a:pt x="165" y="174"/>
                      <a:pt x="168" y="170"/>
                    </a:cubicBezTo>
                    <a:cubicBezTo>
                      <a:pt x="207" y="97"/>
                      <a:pt x="153" y="64"/>
                      <a:pt x="135" y="53"/>
                    </a:cubicBezTo>
                    <a:close/>
                    <a:moveTo>
                      <a:pt x="112" y="127"/>
                    </a:moveTo>
                    <a:cubicBezTo>
                      <a:pt x="112" y="127"/>
                      <a:pt x="112" y="127"/>
                      <a:pt x="112" y="127"/>
                    </a:cubicBezTo>
                    <a:cubicBezTo>
                      <a:pt x="103" y="115"/>
                      <a:pt x="103" y="115"/>
                      <a:pt x="103" y="115"/>
                    </a:cubicBezTo>
                    <a:cubicBezTo>
                      <a:pt x="112" y="57"/>
                      <a:pt x="112" y="57"/>
                      <a:pt x="112" y="57"/>
                    </a:cubicBezTo>
                    <a:cubicBezTo>
                      <a:pt x="112" y="57"/>
                      <a:pt x="112" y="57"/>
                      <a:pt x="112" y="57"/>
                    </a:cubicBezTo>
                    <a:cubicBezTo>
                      <a:pt x="121" y="115"/>
                      <a:pt x="121" y="115"/>
                      <a:pt x="121" y="115"/>
                    </a:cubicBezTo>
                    <a:lnTo>
                      <a:pt x="112" y="127"/>
                    </a:lnTo>
                    <a:close/>
                    <a:moveTo>
                      <a:pt x="149" y="143"/>
                    </a:moveTo>
                    <a:cubicBezTo>
                      <a:pt x="149" y="103"/>
                      <a:pt x="149" y="103"/>
                      <a:pt x="149" y="103"/>
                    </a:cubicBezTo>
                    <a:cubicBezTo>
                      <a:pt x="154" y="113"/>
                      <a:pt x="156" y="126"/>
                      <a:pt x="149" y="143"/>
                    </a:cubicBezTo>
                    <a:close/>
                    <a:moveTo>
                      <a:pt x="149" y="143"/>
                    </a:moveTo>
                    <a:cubicBezTo>
                      <a:pt x="149" y="143"/>
                      <a:pt x="149" y="143"/>
                      <a:pt x="149" y="143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7" name="Freeform 15"/>
              <p:cNvSpPr>
                <a:spLocks noEditPoints="1"/>
              </p:cNvSpPr>
              <p:nvPr/>
            </p:nvSpPr>
            <p:spPr bwMode="auto">
              <a:xfrm>
                <a:off x="4102100" y="3633788"/>
                <a:ext cx="119063" cy="120650"/>
              </a:xfrm>
              <a:custGeom>
                <a:avLst/>
                <a:gdLst/>
                <a:ahLst/>
                <a:cxnLst>
                  <a:cxn ang="0">
                    <a:pos x="72" y="36"/>
                  </a:cxn>
                  <a:cxn ang="0">
                    <a:pos x="36" y="72"/>
                  </a:cxn>
                  <a:cxn ang="0">
                    <a:pos x="0" y="36"/>
                  </a:cxn>
                  <a:cxn ang="0">
                    <a:pos x="36" y="0"/>
                  </a:cxn>
                  <a:cxn ang="0">
                    <a:pos x="72" y="36"/>
                  </a:cxn>
                  <a:cxn ang="0">
                    <a:pos x="72" y="36"/>
                  </a:cxn>
                  <a:cxn ang="0">
                    <a:pos x="72" y="36"/>
                  </a:cxn>
                </a:cxnLst>
                <a:rect l="0" t="0" r="r" b="b"/>
                <a:pathLst>
                  <a:path w="72" h="72">
                    <a:moveTo>
                      <a:pt x="72" y="36"/>
                    </a:moveTo>
                    <a:cubicBezTo>
                      <a:pt x="72" y="56"/>
                      <a:pt x="56" y="72"/>
                      <a:pt x="36" y="72"/>
                    </a:cubicBezTo>
                    <a:cubicBezTo>
                      <a:pt x="16" y="72"/>
                      <a:pt x="0" y="56"/>
                      <a:pt x="0" y="36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56" y="0"/>
                      <a:pt x="72" y="16"/>
                      <a:pt x="72" y="36"/>
                    </a:cubicBezTo>
                    <a:close/>
                    <a:moveTo>
                      <a:pt x="72" y="36"/>
                    </a:moveTo>
                    <a:cubicBezTo>
                      <a:pt x="72" y="36"/>
                      <a:pt x="72" y="36"/>
                      <a:pt x="72" y="36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8" name="Freeform 16"/>
              <p:cNvSpPr>
                <a:spLocks noEditPoints="1"/>
              </p:cNvSpPr>
              <p:nvPr/>
            </p:nvSpPr>
            <p:spPr bwMode="auto">
              <a:xfrm>
                <a:off x="3703638" y="3632200"/>
                <a:ext cx="361950" cy="338137"/>
              </a:xfrm>
              <a:custGeom>
                <a:avLst/>
                <a:gdLst/>
                <a:ahLst/>
                <a:cxnLst>
                  <a:cxn ang="0">
                    <a:pos x="197" y="203"/>
                  </a:cxn>
                  <a:cxn ang="0">
                    <a:pos x="20" y="203"/>
                  </a:cxn>
                  <a:cxn ang="0">
                    <a:pos x="0" y="182"/>
                  </a:cxn>
                  <a:cxn ang="0">
                    <a:pos x="0" y="20"/>
                  </a:cxn>
                  <a:cxn ang="0">
                    <a:pos x="20" y="0"/>
                  </a:cxn>
                  <a:cxn ang="0">
                    <a:pos x="197" y="0"/>
                  </a:cxn>
                  <a:cxn ang="0">
                    <a:pos x="218" y="20"/>
                  </a:cxn>
                  <a:cxn ang="0">
                    <a:pos x="218" y="182"/>
                  </a:cxn>
                  <a:cxn ang="0">
                    <a:pos x="197" y="203"/>
                  </a:cxn>
                  <a:cxn ang="0">
                    <a:pos x="20" y="13"/>
                  </a:cxn>
                  <a:cxn ang="0">
                    <a:pos x="13" y="20"/>
                  </a:cxn>
                  <a:cxn ang="0">
                    <a:pos x="13" y="182"/>
                  </a:cxn>
                  <a:cxn ang="0">
                    <a:pos x="20" y="189"/>
                  </a:cxn>
                  <a:cxn ang="0">
                    <a:pos x="197" y="189"/>
                  </a:cxn>
                  <a:cxn ang="0">
                    <a:pos x="204" y="182"/>
                  </a:cxn>
                  <a:cxn ang="0">
                    <a:pos x="204" y="20"/>
                  </a:cxn>
                  <a:cxn ang="0">
                    <a:pos x="197" y="13"/>
                  </a:cxn>
                  <a:cxn ang="0">
                    <a:pos x="20" y="13"/>
                  </a:cxn>
                  <a:cxn ang="0">
                    <a:pos x="20" y="13"/>
                  </a:cxn>
                  <a:cxn ang="0">
                    <a:pos x="20" y="13"/>
                  </a:cxn>
                </a:cxnLst>
                <a:rect l="0" t="0" r="r" b="b"/>
                <a:pathLst>
                  <a:path w="218" h="203">
                    <a:moveTo>
                      <a:pt x="197" y="203"/>
                    </a:moveTo>
                    <a:cubicBezTo>
                      <a:pt x="20" y="203"/>
                      <a:pt x="20" y="203"/>
                      <a:pt x="20" y="203"/>
                    </a:cubicBezTo>
                    <a:cubicBezTo>
                      <a:pt x="9" y="203"/>
                      <a:pt x="0" y="194"/>
                      <a:pt x="0" y="182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197" y="0"/>
                      <a:pt x="197" y="0"/>
                      <a:pt x="197" y="0"/>
                    </a:cubicBezTo>
                    <a:cubicBezTo>
                      <a:pt x="208" y="0"/>
                      <a:pt x="218" y="9"/>
                      <a:pt x="218" y="20"/>
                    </a:cubicBezTo>
                    <a:cubicBezTo>
                      <a:pt x="218" y="182"/>
                      <a:pt x="218" y="182"/>
                      <a:pt x="218" y="182"/>
                    </a:cubicBezTo>
                    <a:cubicBezTo>
                      <a:pt x="218" y="194"/>
                      <a:pt x="208" y="203"/>
                      <a:pt x="197" y="203"/>
                    </a:cubicBezTo>
                    <a:close/>
                    <a:moveTo>
                      <a:pt x="20" y="13"/>
                    </a:moveTo>
                    <a:cubicBezTo>
                      <a:pt x="16" y="13"/>
                      <a:pt x="13" y="16"/>
                      <a:pt x="13" y="20"/>
                    </a:cubicBezTo>
                    <a:cubicBezTo>
                      <a:pt x="13" y="182"/>
                      <a:pt x="13" y="182"/>
                      <a:pt x="13" y="182"/>
                    </a:cubicBezTo>
                    <a:cubicBezTo>
                      <a:pt x="13" y="186"/>
                      <a:pt x="16" y="189"/>
                      <a:pt x="20" y="189"/>
                    </a:cubicBezTo>
                    <a:cubicBezTo>
                      <a:pt x="197" y="189"/>
                      <a:pt x="197" y="189"/>
                      <a:pt x="197" y="189"/>
                    </a:cubicBezTo>
                    <a:cubicBezTo>
                      <a:pt x="201" y="189"/>
                      <a:pt x="204" y="186"/>
                      <a:pt x="204" y="182"/>
                    </a:cubicBezTo>
                    <a:cubicBezTo>
                      <a:pt x="204" y="20"/>
                      <a:pt x="204" y="20"/>
                      <a:pt x="204" y="20"/>
                    </a:cubicBezTo>
                    <a:cubicBezTo>
                      <a:pt x="204" y="16"/>
                      <a:pt x="201" y="13"/>
                      <a:pt x="197" y="13"/>
                    </a:cubicBezTo>
                    <a:lnTo>
                      <a:pt x="20" y="13"/>
                    </a:lnTo>
                    <a:close/>
                    <a:moveTo>
                      <a:pt x="20" y="13"/>
                    </a:moveTo>
                    <a:cubicBezTo>
                      <a:pt x="20" y="13"/>
                      <a:pt x="20" y="13"/>
                      <a:pt x="20" y="13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9" name="Freeform 17"/>
              <p:cNvSpPr>
                <a:spLocks noEditPoints="1"/>
              </p:cNvSpPr>
              <p:nvPr/>
            </p:nvSpPr>
            <p:spPr bwMode="auto">
              <a:xfrm>
                <a:off x="3743325" y="4003675"/>
                <a:ext cx="96838" cy="93662"/>
              </a:xfrm>
              <a:custGeom>
                <a:avLst/>
                <a:gdLst/>
                <a:ahLst/>
                <a:cxnLst>
                  <a:cxn ang="0">
                    <a:pos x="58" y="29"/>
                  </a:cxn>
                  <a:cxn ang="0">
                    <a:pos x="29" y="57"/>
                  </a:cxn>
                  <a:cxn ang="0">
                    <a:pos x="0" y="29"/>
                  </a:cxn>
                  <a:cxn ang="0">
                    <a:pos x="29" y="0"/>
                  </a:cxn>
                  <a:cxn ang="0">
                    <a:pos x="58" y="29"/>
                  </a:cxn>
                  <a:cxn ang="0">
                    <a:pos x="58" y="29"/>
                  </a:cxn>
                  <a:cxn ang="0">
                    <a:pos x="58" y="29"/>
                  </a:cxn>
                </a:cxnLst>
                <a:rect l="0" t="0" r="r" b="b"/>
                <a:pathLst>
                  <a:path w="58" h="57">
                    <a:moveTo>
                      <a:pt x="58" y="29"/>
                    </a:moveTo>
                    <a:cubicBezTo>
                      <a:pt x="58" y="45"/>
                      <a:pt x="45" y="57"/>
                      <a:pt x="29" y="57"/>
                    </a:cubicBezTo>
                    <a:cubicBezTo>
                      <a:pt x="13" y="57"/>
                      <a:pt x="0" y="45"/>
                      <a:pt x="0" y="29"/>
                    </a:cubicBezTo>
                    <a:cubicBezTo>
                      <a:pt x="0" y="13"/>
                      <a:pt x="13" y="0"/>
                      <a:pt x="29" y="0"/>
                    </a:cubicBezTo>
                    <a:cubicBezTo>
                      <a:pt x="45" y="0"/>
                      <a:pt x="58" y="13"/>
                      <a:pt x="58" y="29"/>
                    </a:cubicBezTo>
                    <a:close/>
                    <a:moveTo>
                      <a:pt x="58" y="29"/>
                    </a:moveTo>
                    <a:cubicBezTo>
                      <a:pt x="58" y="29"/>
                      <a:pt x="58" y="29"/>
                      <a:pt x="58" y="29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0" name="Freeform 18"/>
              <p:cNvSpPr>
                <a:spLocks noEditPoints="1"/>
              </p:cNvSpPr>
              <p:nvPr/>
            </p:nvSpPr>
            <p:spPr bwMode="auto">
              <a:xfrm>
                <a:off x="3695700" y="4100513"/>
                <a:ext cx="192088" cy="106362"/>
              </a:xfrm>
              <a:custGeom>
                <a:avLst/>
                <a:gdLst/>
                <a:ahLst/>
                <a:cxnLst>
                  <a:cxn ang="0">
                    <a:pos x="25" y="64"/>
                  </a:cxn>
                  <a:cxn ang="0">
                    <a:pos x="29" y="44"/>
                  </a:cxn>
                  <a:cxn ang="0">
                    <a:pos x="29" y="64"/>
                  </a:cxn>
                  <a:cxn ang="0">
                    <a:pos x="58" y="64"/>
                  </a:cxn>
                  <a:cxn ang="0">
                    <a:pos x="51" y="54"/>
                  </a:cxn>
                  <a:cxn ang="0">
                    <a:pos x="58" y="8"/>
                  </a:cxn>
                  <a:cxn ang="0">
                    <a:pos x="58" y="8"/>
                  </a:cxn>
                  <a:cxn ang="0">
                    <a:pos x="65" y="54"/>
                  </a:cxn>
                  <a:cxn ang="0">
                    <a:pos x="58" y="64"/>
                  </a:cxn>
                  <a:cxn ang="0">
                    <a:pos x="87" y="64"/>
                  </a:cxn>
                  <a:cxn ang="0">
                    <a:pos x="87" y="44"/>
                  </a:cxn>
                  <a:cxn ang="0">
                    <a:pos x="91" y="64"/>
                  </a:cxn>
                  <a:cxn ang="0">
                    <a:pos x="114" y="64"/>
                  </a:cxn>
                  <a:cxn ang="0">
                    <a:pos x="77" y="5"/>
                  </a:cxn>
                  <a:cxn ang="0">
                    <a:pos x="76" y="5"/>
                  </a:cxn>
                  <a:cxn ang="0">
                    <a:pos x="65" y="0"/>
                  </a:cxn>
                  <a:cxn ang="0">
                    <a:pos x="58" y="7"/>
                  </a:cxn>
                  <a:cxn ang="0">
                    <a:pos x="51" y="0"/>
                  </a:cxn>
                  <a:cxn ang="0">
                    <a:pos x="51" y="0"/>
                  </a:cxn>
                  <a:cxn ang="0">
                    <a:pos x="40" y="5"/>
                  </a:cxn>
                  <a:cxn ang="0">
                    <a:pos x="39" y="5"/>
                  </a:cxn>
                  <a:cxn ang="0">
                    <a:pos x="2" y="64"/>
                  </a:cxn>
                  <a:cxn ang="0">
                    <a:pos x="25" y="64"/>
                  </a:cxn>
                  <a:cxn ang="0">
                    <a:pos x="25" y="64"/>
                  </a:cxn>
                  <a:cxn ang="0">
                    <a:pos x="25" y="64"/>
                  </a:cxn>
                </a:cxnLst>
                <a:rect l="0" t="0" r="r" b="b"/>
                <a:pathLst>
                  <a:path w="116" h="64">
                    <a:moveTo>
                      <a:pt x="25" y="64"/>
                    </a:moveTo>
                    <a:cubicBezTo>
                      <a:pt x="24" y="56"/>
                      <a:pt x="26" y="49"/>
                      <a:pt x="29" y="44"/>
                    </a:cubicBezTo>
                    <a:cubicBezTo>
                      <a:pt x="29" y="64"/>
                      <a:pt x="29" y="64"/>
                      <a:pt x="29" y="64"/>
                    </a:cubicBezTo>
                    <a:cubicBezTo>
                      <a:pt x="58" y="64"/>
                      <a:pt x="58" y="64"/>
                      <a:pt x="58" y="64"/>
                    </a:cubicBezTo>
                    <a:cubicBezTo>
                      <a:pt x="51" y="54"/>
                      <a:pt x="51" y="54"/>
                      <a:pt x="51" y="54"/>
                    </a:cubicBezTo>
                    <a:cubicBezTo>
                      <a:pt x="58" y="8"/>
                      <a:pt x="58" y="8"/>
                      <a:pt x="58" y="8"/>
                    </a:cubicBezTo>
                    <a:cubicBezTo>
                      <a:pt x="58" y="8"/>
                      <a:pt x="58" y="8"/>
                      <a:pt x="58" y="8"/>
                    </a:cubicBezTo>
                    <a:cubicBezTo>
                      <a:pt x="65" y="54"/>
                      <a:pt x="65" y="54"/>
                      <a:pt x="65" y="54"/>
                    </a:cubicBezTo>
                    <a:cubicBezTo>
                      <a:pt x="58" y="64"/>
                      <a:pt x="58" y="64"/>
                      <a:pt x="58" y="64"/>
                    </a:cubicBezTo>
                    <a:cubicBezTo>
                      <a:pt x="87" y="64"/>
                      <a:pt x="87" y="64"/>
                      <a:pt x="87" y="64"/>
                    </a:cubicBezTo>
                    <a:cubicBezTo>
                      <a:pt x="87" y="44"/>
                      <a:pt x="87" y="44"/>
                      <a:pt x="87" y="44"/>
                    </a:cubicBezTo>
                    <a:cubicBezTo>
                      <a:pt x="90" y="49"/>
                      <a:pt x="92" y="56"/>
                      <a:pt x="91" y="64"/>
                    </a:cubicBezTo>
                    <a:cubicBezTo>
                      <a:pt x="114" y="64"/>
                      <a:pt x="114" y="64"/>
                      <a:pt x="114" y="64"/>
                    </a:cubicBezTo>
                    <a:cubicBezTo>
                      <a:pt x="116" y="29"/>
                      <a:pt x="88" y="12"/>
                      <a:pt x="77" y="5"/>
                    </a:cubicBezTo>
                    <a:cubicBezTo>
                      <a:pt x="77" y="5"/>
                      <a:pt x="76" y="5"/>
                      <a:pt x="76" y="5"/>
                    </a:cubicBezTo>
                    <a:cubicBezTo>
                      <a:pt x="72" y="2"/>
                      <a:pt x="69" y="1"/>
                      <a:pt x="65" y="0"/>
                    </a:cubicBezTo>
                    <a:cubicBezTo>
                      <a:pt x="58" y="7"/>
                      <a:pt x="58" y="7"/>
                      <a:pt x="58" y="7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47" y="1"/>
                      <a:pt x="44" y="2"/>
                      <a:pt x="40" y="5"/>
                    </a:cubicBezTo>
                    <a:cubicBezTo>
                      <a:pt x="40" y="5"/>
                      <a:pt x="39" y="5"/>
                      <a:pt x="39" y="5"/>
                    </a:cubicBezTo>
                    <a:cubicBezTo>
                      <a:pt x="28" y="12"/>
                      <a:pt x="0" y="29"/>
                      <a:pt x="2" y="64"/>
                    </a:cubicBezTo>
                    <a:lnTo>
                      <a:pt x="25" y="64"/>
                    </a:lnTo>
                    <a:close/>
                    <a:moveTo>
                      <a:pt x="25" y="64"/>
                    </a:moveTo>
                    <a:cubicBezTo>
                      <a:pt x="25" y="64"/>
                      <a:pt x="25" y="64"/>
                      <a:pt x="25" y="64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1" name="Freeform 19"/>
              <p:cNvSpPr>
                <a:spLocks noEditPoints="1"/>
              </p:cNvSpPr>
              <p:nvPr/>
            </p:nvSpPr>
            <p:spPr bwMode="auto">
              <a:xfrm>
                <a:off x="3929063" y="4003675"/>
                <a:ext cx="93663" cy="93662"/>
              </a:xfrm>
              <a:custGeom>
                <a:avLst/>
                <a:gdLst/>
                <a:ahLst/>
                <a:cxnLst>
                  <a:cxn ang="0">
                    <a:pos x="57" y="29"/>
                  </a:cxn>
                  <a:cxn ang="0">
                    <a:pos x="28" y="57"/>
                  </a:cxn>
                  <a:cxn ang="0">
                    <a:pos x="0" y="29"/>
                  </a:cxn>
                  <a:cxn ang="0">
                    <a:pos x="28" y="0"/>
                  </a:cxn>
                  <a:cxn ang="0">
                    <a:pos x="57" y="29"/>
                  </a:cxn>
                  <a:cxn ang="0">
                    <a:pos x="57" y="29"/>
                  </a:cxn>
                  <a:cxn ang="0">
                    <a:pos x="57" y="29"/>
                  </a:cxn>
                </a:cxnLst>
                <a:rect l="0" t="0" r="r" b="b"/>
                <a:pathLst>
                  <a:path w="57" h="57">
                    <a:moveTo>
                      <a:pt x="57" y="29"/>
                    </a:moveTo>
                    <a:cubicBezTo>
                      <a:pt x="57" y="45"/>
                      <a:pt x="44" y="57"/>
                      <a:pt x="28" y="57"/>
                    </a:cubicBezTo>
                    <a:cubicBezTo>
                      <a:pt x="13" y="57"/>
                      <a:pt x="0" y="45"/>
                      <a:pt x="0" y="29"/>
                    </a:cubicBezTo>
                    <a:cubicBezTo>
                      <a:pt x="0" y="13"/>
                      <a:pt x="13" y="0"/>
                      <a:pt x="28" y="0"/>
                    </a:cubicBezTo>
                    <a:cubicBezTo>
                      <a:pt x="44" y="0"/>
                      <a:pt x="57" y="13"/>
                      <a:pt x="57" y="29"/>
                    </a:cubicBezTo>
                    <a:close/>
                    <a:moveTo>
                      <a:pt x="57" y="29"/>
                    </a:moveTo>
                    <a:cubicBezTo>
                      <a:pt x="57" y="29"/>
                      <a:pt x="57" y="29"/>
                      <a:pt x="57" y="29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2" name="Freeform 20"/>
              <p:cNvSpPr>
                <a:spLocks noEditPoints="1"/>
              </p:cNvSpPr>
              <p:nvPr/>
            </p:nvSpPr>
            <p:spPr bwMode="auto">
              <a:xfrm>
                <a:off x="3879850" y="4100513"/>
                <a:ext cx="192088" cy="106362"/>
              </a:xfrm>
              <a:custGeom>
                <a:avLst/>
                <a:gdLst/>
                <a:ahLst/>
                <a:cxnLst>
                  <a:cxn ang="0">
                    <a:pos x="25" y="64"/>
                  </a:cxn>
                  <a:cxn ang="0">
                    <a:pos x="29" y="44"/>
                  </a:cxn>
                  <a:cxn ang="0">
                    <a:pos x="29" y="64"/>
                  </a:cxn>
                  <a:cxn ang="0">
                    <a:pos x="58" y="64"/>
                  </a:cxn>
                  <a:cxn ang="0">
                    <a:pos x="51" y="54"/>
                  </a:cxn>
                  <a:cxn ang="0">
                    <a:pos x="58" y="8"/>
                  </a:cxn>
                  <a:cxn ang="0">
                    <a:pos x="58" y="8"/>
                  </a:cxn>
                  <a:cxn ang="0">
                    <a:pos x="65" y="54"/>
                  </a:cxn>
                  <a:cxn ang="0">
                    <a:pos x="59" y="64"/>
                  </a:cxn>
                  <a:cxn ang="0">
                    <a:pos x="88" y="64"/>
                  </a:cxn>
                  <a:cxn ang="0">
                    <a:pos x="88" y="44"/>
                  </a:cxn>
                  <a:cxn ang="0">
                    <a:pos x="92" y="64"/>
                  </a:cxn>
                  <a:cxn ang="0">
                    <a:pos x="114" y="64"/>
                  </a:cxn>
                  <a:cxn ang="0">
                    <a:pos x="77" y="5"/>
                  </a:cxn>
                  <a:cxn ang="0">
                    <a:pos x="76" y="5"/>
                  </a:cxn>
                  <a:cxn ang="0">
                    <a:pos x="66" y="0"/>
                  </a:cxn>
                  <a:cxn ang="0">
                    <a:pos x="58" y="7"/>
                  </a:cxn>
                  <a:cxn ang="0">
                    <a:pos x="52" y="0"/>
                  </a:cxn>
                  <a:cxn ang="0">
                    <a:pos x="51" y="0"/>
                  </a:cxn>
                  <a:cxn ang="0">
                    <a:pos x="41" y="5"/>
                  </a:cxn>
                  <a:cxn ang="0">
                    <a:pos x="39" y="5"/>
                  </a:cxn>
                  <a:cxn ang="0">
                    <a:pos x="3" y="64"/>
                  </a:cxn>
                  <a:cxn ang="0">
                    <a:pos x="25" y="64"/>
                  </a:cxn>
                  <a:cxn ang="0">
                    <a:pos x="25" y="64"/>
                  </a:cxn>
                  <a:cxn ang="0">
                    <a:pos x="25" y="64"/>
                  </a:cxn>
                </a:cxnLst>
                <a:rect l="0" t="0" r="r" b="b"/>
                <a:pathLst>
                  <a:path w="116" h="64">
                    <a:moveTo>
                      <a:pt x="25" y="64"/>
                    </a:moveTo>
                    <a:cubicBezTo>
                      <a:pt x="24" y="56"/>
                      <a:pt x="26" y="49"/>
                      <a:pt x="29" y="44"/>
                    </a:cubicBezTo>
                    <a:cubicBezTo>
                      <a:pt x="29" y="64"/>
                      <a:pt x="29" y="64"/>
                      <a:pt x="29" y="64"/>
                    </a:cubicBezTo>
                    <a:cubicBezTo>
                      <a:pt x="58" y="64"/>
                      <a:pt x="58" y="64"/>
                      <a:pt x="58" y="64"/>
                    </a:cubicBezTo>
                    <a:cubicBezTo>
                      <a:pt x="51" y="54"/>
                      <a:pt x="51" y="54"/>
                      <a:pt x="51" y="54"/>
                    </a:cubicBezTo>
                    <a:cubicBezTo>
                      <a:pt x="58" y="8"/>
                      <a:pt x="58" y="8"/>
                      <a:pt x="58" y="8"/>
                    </a:cubicBezTo>
                    <a:cubicBezTo>
                      <a:pt x="58" y="8"/>
                      <a:pt x="58" y="8"/>
                      <a:pt x="58" y="8"/>
                    </a:cubicBezTo>
                    <a:cubicBezTo>
                      <a:pt x="65" y="54"/>
                      <a:pt x="65" y="54"/>
                      <a:pt x="65" y="54"/>
                    </a:cubicBezTo>
                    <a:cubicBezTo>
                      <a:pt x="59" y="64"/>
                      <a:pt x="59" y="64"/>
                      <a:pt x="59" y="64"/>
                    </a:cubicBezTo>
                    <a:cubicBezTo>
                      <a:pt x="88" y="64"/>
                      <a:pt x="88" y="64"/>
                      <a:pt x="88" y="64"/>
                    </a:cubicBezTo>
                    <a:cubicBezTo>
                      <a:pt x="88" y="44"/>
                      <a:pt x="88" y="44"/>
                      <a:pt x="88" y="44"/>
                    </a:cubicBezTo>
                    <a:cubicBezTo>
                      <a:pt x="91" y="49"/>
                      <a:pt x="92" y="56"/>
                      <a:pt x="92" y="64"/>
                    </a:cubicBezTo>
                    <a:cubicBezTo>
                      <a:pt x="114" y="64"/>
                      <a:pt x="114" y="64"/>
                      <a:pt x="114" y="64"/>
                    </a:cubicBezTo>
                    <a:cubicBezTo>
                      <a:pt x="116" y="29"/>
                      <a:pt x="88" y="12"/>
                      <a:pt x="77" y="5"/>
                    </a:cubicBezTo>
                    <a:cubicBezTo>
                      <a:pt x="77" y="5"/>
                      <a:pt x="76" y="5"/>
                      <a:pt x="76" y="5"/>
                    </a:cubicBezTo>
                    <a:cubicBezTo>
                      <a:pt x="73" y="2"/>
                      <a:pt x="69" y="1"/>
                      <a:pt x="66" y="0"/>
                    </a:cubicBezTo>
                    <a:cubicBezTo>
                      <a:pt x="58" y="7"/>
                      <a:pt x="58" y="7"/>
                      <a:pt x="58" y="7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48" y="1"/>
                      <a:pt x="44" y="2"/>
                      <a:pt x="41" y="5"/>
                    </a:cubicBezTo>
                    <a:cubicBezTo>
                      <a:pt x="40" y="5"/>
                      <a:pt x="40" y="5"/>
                      <a:pt x="39" y="5"/>
                    </a:cubicBezTo>
                    <a:cubicBezTo>
                      <a:pt x="28" y="12"/>
                      <a:pt x="0" y="29"/>
                      <a:pt x="3" y="64"/>
                    </a:cubicBezTo>
                    <a:lnTo>
                      <a:pt x="25" y="64"/>
                    </a:lnTo>
                    <a:close/>
                    <a:moveTo>
                      <a:pt x="25" y="64"/>
                    </a:moveTo>
                    <a:cubicBezTo>
                      <a:pt x="25" y="64"/>
                      <a:pt x="25" y="64"/>
                      <a:pt x="25" y="64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3" name="Rectangle 21"/>
              <p:cNvSpPr>
                <a:spLocks noChangeArrowheads="1"/>
              </p:cNvSpPr>
              <p:nvPr/>
            </p:nvSpPr>
            <p:spPr bwMode="auto">
              <a:xfrm>
                <a:off x="3681413" y="4222750"/>
                <a:ext cx="542925" cy="6667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4" name="Freeform 22"/>
              <p:cNvSpPr>
                <a:spLocks noEditPoints="1"/>
              </p:cNvSpPr>
              <p:nvPr/>
            </p:nvSpPr>
            <p:spPr bwMode="auto">
              <a:xfrm>
                <a:off x="3795713" y="3709988"/>
                <a:ext cx="177800" cy="179387"/>
              </a:xfrm>
              <a:custGeom>
                <a:avLst/>
                <a:gdLst/>
                <a:ahLst/>
                <a:cxnLst>
                  <a:cxn ang="0">
                    <a:pos x="103" y="61"/>
                  </a:cxn>
                  <a:cxn ang="0">
                    <a:pos x="97" y="59"/>
                  </a:cxn>
                  <a:cxn ang="0">
                    <a:pos x="97" y="46"/>
                  </a:cxn>
                  <a:cxn ang="0">
                    <a:pos x="102" y="44"/>
                  </a:cxn>
                  <a:cxn ang="0">
                    <a:pos x="105" y="35"/>
                  </a:cxn>
                  <a:cxn ang="0">
                    <a:pos x="102" y="28"/>
                  </a:cxn>
                  <a:cxn ang="0">
                    <a:pos x="93" y="24"/>
                  </a:cxn>
                  <a:cxn ang="0">
                    <a:pos x="88" y="27"/>
                  </a:cxn>
                  <a:cxn ang="0">
                    <a:pos x="78" y="18"/>
                  </a:cxn>
                  <a:cxn ang="0">
                    <a:pos x="81" y="13"/>
                  </a:cxn>
                  <a:cxn ang="0">
                    <a:pos x="76" y="4"/>
                  </a:cxn>
                  <a:cxn ang="0">
                    <a:pos x="69" y="1"/>
                  </a:cxn>
                  <a:cxn ang="0">
                    <a:pos x="60" y="5"/>
                  </a:cxn>
                  <a:cxn ang="0">
                    <a:pos x="58" y="11"/>
                  </a:cxn>
                  <a:cxn ang="0">
                    <a:pos x="46" y="11"/>
                  </a:cxn>
                  <a:cxn ang="0">
                    <a:pos x="43" y="6"/>
                  </a:cxn>
                  <a:cxn ang="0">
                    <a:pos x="34" y="3"/>
                  </a:cxn>
                  <a:cxn ang="0">
                    <a:pos x="27" y="6"/>
                  </a:cxn>
                  <a:cxn ang="0">
                    <a:pos x="24" y="15"/>
                  </a:cxn>
                  <a:cxn ang="0">
                    <a:pos x="26" y="20"/>
                  </a:cxn>
                  <a:cxn ang="0">
                    <a:pos x="18" y="30"/>
                  </a:cxn>
                  <a:cxn ang="0">
                    <a:pos x="12" y="28"/>
                  </a:cxn>
                  <a:cxn ang="0">
                    <a:pos x="3" y="32"/>
                  </a:cxn>
                  <a:cxn ang="0">
                    <a:pos x="1" y="39"/>
                  </a:cxn>
                  <a:cxn ang="0">
                    <a:pos x="1" y="44"/>
                  </a:cxn>
                  <a:cxn ang="0">
                    <a:pos x="5" y="48"/>
                  </a:cxn>
                  <a:cxn ang="0">
                    <a:pos x="10" y="50"/>
                  </a:cxn>
                  <a:cxn ang="0">
                    <a:pos x="11" y="62"/>
                  </a:cxn>
                  <a:cxn ang="0">
                    <a:pos x="5" y="65"/>
                  </a:cxn>
                  <a:cxn ang="0">
                    <a:pos x="2" y="74"/>
                  </a:cxn>
                  <a:cxn ang="0">
                    <a:pos x="5" y="81"/>
                  </a:cxn>
                  <a:cxn ang="0">
                    <a:pos x="14" y="84"/>
                  </a:cxn>
                  <a:cxn ang="0">
                    <a:pos x="20" y="82"/>
                  </a:cxn>
                  <a:cxn ang="0">
                    <a:pos x="29" y="90"/>
                  </a:cxn>
                  <a:cxn ang="0">
                    <a:pos x="27" y="96"/>
                  </a:cxn>
                  <a:cxn ang="0">
                    <a:pos x="27" y="101"/>
                  </a:cxn>
                  <a:cxn ang="0">
                    <a:pos x="31" y="105"/>
                  </a:cxn>
                  <a:cxn ang="0">
                    <a:pos x="38" y="107"/>
                  </a:cxn>
                  <a:cxn ang="0">
                    <a:pos x="43" y="107"/>
                  </a:cxn>
                  <a:cxn ang="0">
                    <a:pos x="47" y="103"/>
                  </a:cxn>
                  <a:cxn ang="0">
                    <a:pos x="49" y="98"/>
                  </a:cxn>
                  <a:cxn ang="0">
                    <a:pos x="62" y="97"/>
                  </a:cxn>
                  <a:cxn ang="0">
                    <a:pos x="64" y="103"/>
                  </a:cxn>
                  <a:cxn ang="0">
                    <a:pos x="73" y="106"/>
                  </a:cxn>
                  <a:cxn ang="0">
                    <a:pos x="80" y="103"/>
                  </a:cxn>
                  <a:cxn ang="0">
                    <a:pos x="84" y="94"/>
                  </a:cxn>
                  <a:cxn ang="0">
                    <a:pos x="81" y="88"/>
                  </a:cxn>
                  <a:cxn ang="0">
                    <a:pos x="90" y="79"/>
                  </a:cxn>
                  <a:cxn ang="0">
                    <a:pos x="95" y="81"/>
                  </a:cxn>
                  <a:cxn ang="0">
                    <a:pos x="101" y="81"/>
                  </a:cxn>
                  <a:cxn ang="0">
                    <a:pos x="104" y="77"/>
                  </a:cxn>
                  <a:cxn ang="0">
                    <a:pos x="107" y="70"/>
                  </a:cxn>
                  <a:cxn ang="0">
                    <a:pos x="103" y="61"/>
                  </a:cxn>
                  <a:cxn ang="0">
                    <a:pos x="65" y="79"/>
                  </a:cxn>
                  <a:cxn ang="0">
                    <a:pos x="54" y="81"/>
                  </a:cxn>
                  <a:cxn ang="0">
                    <a:pos x="29" y="66"/>
                  </a:cxn>
                  <a:cxn ang="0">
                    <a:pos x="42" y="30"/>
                  </a:cxn>
                  <a:cxn ang="0">
                    <a:pos x="54" y="27"/>
                  </a:cxn>
                  <a:cxn ang="0">
                    <a:pos x="78" y="43"/>
                  </a:cxn>
                  <a:cxn ang="0">
                    <a:pos x="65" y="79"/>
                  </a:cxn>
                  <a:cxn ang="0">
                    <a:pos x="65" y="79"/>
                  </a:cxn>
                  <a:cxn ang="0">
                    <a:pos x="65" y="79"/>
                  </a:cxn>
                </a:cxnLst>
                <a:rect l="0" t="0" r="r" b="b"/>
                <a:pathLst>
                  <a:path w="108" h="108">
                    <a:moveTo>
                      <a:pt x="103" y="61"/>
                    </a:moveTo>
                    <a:cubicBezTo>
                      <a:pt x="97" y="59"/>
                      <a:pt x="97" y="59"/>
                      <a:pt x="97" y="59"/>
                    </a:cubicBezTo>
                    <a:cubicBezTo>
                      <a:pt x="98" y="55"/>
                      <a:pt x="97" y="51"/>
                      <a:pt x="97" y="46"/>
                    </a:cubicBezTo>
                    <a:cubicBezTo>
                      <a:pt x="102" y="44"/>
                      <a:pt x="102" y="44"/>
                      <a:pt x="102" y="44"/>
                    </a:cubicBezTo>
                    <a:cubicBezTo>
                      <a:pt x="106" y="42"/>
                      <a:pt x="107" y="38"/>
                      <a:pt x="105" y="35"/>
                    </a:cubicBezTo>
                    <a:cubicBezTo>
                      <a:pt x="102" y="28"/>
                      <a:pt x="102" y="28"/>
                      <a:pt x="102" y="28"/>
                    </a:cubicBezTo>
                    <a:cubicBezTo>
                      <a:pt x="101" y="24"/>
                      <a:pt x="97" y="23"/>
                      <a:pt x="93" y="24"/>
                    </a:cubicBezTo>
                    <a:cubicBezTo>
                      <a:pt x="88" y="27"/>
                      <a:pt x="88" y="27"/>
                      <a:pt x="88" y="27"/>
                    </a:cubicBezTo>
                    <a:cubicBezTo>
                      <a:pt x="85" y="24"/>
                      <a:pt x="82" y="21"/>
                      <a:pt x="78" y="18"/>
                    </a:cubicBezTo>
                    <a:cubicBezTo>
                      <a:pt x="81" y="13"/>
                      <a:pt x="81" y="13"/>
                      <a:pt x="81" y="13"/>
                    </a:cubicBezTo>
                    <a:cubicBezTo>
                      <a:pt x="82" y="9"/>
                      <a:pt x="80" y="5"/>
                      <a:pt x="76" y="4"/>
                    </a:cubicBezTo>
                    <a:cubicBezTo>
                      <a:pt x="69" y="1"/>
                      <a:pt x="69" y="1"/>
                      <a:pt x="69" y="1"/>
                    </a:cubicBezTo>
                    <a:cubicBezTo>
                      <a:pt x="66" y="0"/>
                      <a:pt x="62" y="2"/>
                      <a:pt x="60" y="5"/>
                    </a:cubicBezTo>
                    <a:cubicBezTo>
                      <a:pt x="58" y="11"/>
                      <a:pt x="58" y="11"/>
                      <a:pt x="58" y="11"/>
                    </a:cubicBezTo>
                    <a:cubicBezTo>
                      <a:pt x="54" y="10"/>
                      <a:pt x="50" y="11"/>
                      <a:pt x="46" y="11"/>
                    </a:cubicBezTo>
                    <a:cubicBezTo>
                      <a:pt x="43" y="6"/>
                      <a:pt x="43" y="6"/>
                      <a:pt x="43" y="6"/>
                    </a:cubicBezTo>
                    <a:cubicBezTo>
                      <a:pt x="42" y="2"/>
                      <a:pt x="38" y="1"/>
                      <a:pt x="34" y="3"/>
                    </a:cubicBezTo>
                    <a:cubicBezTo>
                      <a:pt x="27" y="6"/>
                      <a:pt x="27" y="6"/>
                      <a:pt x="27" y="6"/>
                    </a:cubicBezTo>
                    <a:cubicBezTo>
                      <a:pt x="24" y="7"/>
                      <a:pt x="22" y="11"/>
                      <a:pt x="24" y="15"/>
                    </a:cubicBezTo>
                    <a:cubicBezTo>
                      <a:pt x="26" y="20"/>
                      <a:pt x="26" y="20"/>
                      <a:pt x="26" y="20"/>
                    </a:cubicBezTo>
                    <a:cubicBezTo>
                      <a:pt x="23" y="23"/>
                      <a:pt x="20" y="26"/>
                      <a:pt x="18" y="30"/>
                    </a:cubicBezTo>
                    <a:cubicBezTo>
                      <a:pt x="12" y="28"/>
                      <a:pt x="12" y="28"/>
                      <a:pt x="12" y="28"/>
                    </a:cubicBezTo>
                    <a:cubicBezTo>
                      <a:pt x="9" y="26"/>
                      <a:pt x="4" y="28"/>
                      <a:pt x="3" y="32"/>
                    </a:cubicBezTo>
                    <a:cubicBezTo>
                      <a:pt x="1" y="39"/>
                      <a:pt x="1" y="39"/>
                      <a:pt x="1" y="39"/>
                    </a:cubicBezTo>
                    <a:cubicBezTo>
                      <a:pt x="0" y="41"/>
                      <a:pt x="0" y="42"/>
                      <a:pt x="1" y="44"/>
                    </a:cubicBezTo>
                    <a:cubicBezTo>
                      <a:pt x="2" y="46"/>
                      <a:pt x="3" y="47"/>
                      <a:pt x="5" y="48"/>
                    </a:cubicBezTo>
                    <a:cubicBezTo>
                      <a:pt x="10" y="50"/>
                      <a:pt x="10" y="50"/>
                      <a:pt x="10" y="50"/>
                    </a:cubicBezTo>
                    <a:cubicBezTo>
                      <a:pt x="10" y="54"/>
                      <a:pt x="10" y="58"/>
                      <a:pt x="11" y="62"/>
                    </a:cubicBezTo>
                    <a:cubicBezTo>
                      <a:pt x="5" y="65"/>
                      <a:pt x="5" y="65"/>
                      <a:pt x="5" y="65"/>
                    </a:cubicBezTo>
                    <a:cubicBezTo>
                      <a:pt x="2" y="66"/>
                      <a:pt x="0" y="71"/>
                      <a:pt x="2" y="74"/>
                    </a:cubicBezTo>
                    <a:cubicBezTo>
                      <a:pt x="5" y="81"/>
                      <a:pt x="5" y="81"/>
                      <a:pt x="5" y="81"/>
                    </a:cubicBezTo>
                    <a:cubicBezTo>
                      <a:pt x="7" y="84"/>
                      <a:pt x="11" y="86"/>
                      <a:pt x="14" y="84"/>
                    </a:cubicBezTo>
                    <a:cubicBezTo>
                      <a:pt x="20" y="82"/>
                      <a:pt x="20" y="82"/>
                      <a:pt x="20" y="82"/>
                    </a:cubicBezTo>
                    <a:cubicBezTo>
                      <a:pt x="22" y="85"/>
                      <a:pt x="26" y="88"/>
                      <a:pt x="29" y="90"/>
                    </a:cubicBezTo>
                    <a:cubicBezTo>
                      <a:pt x="27" y="96"/>
                      <a:pt x="27" y="96"/>
                      <a:pt x="27" y="96"/>
                    </a:cubicBezTo>
                    <a:cubicBezTo>
                      <a:pt x="26" y="98"/>
                      <a:pt x="26" y="100"/>
                      <a:pt x="27" y="101"/>
                    </a:cubicBezTo>
                    <a:cubicBezTo>
                      <a:pt x="28" y="103"/>
                      <a:pt x="29" y="104"/>
                      <a:pt x="31" y="105"/>
                    </a:cubicBezTo>
                    <a:cubicBezTo>
                      <a:pt x="38" y="107"/>
                      <a:pt x="38" y="107"/>
                      <a:pt x="38" y="107"/>
                    </a:cubicBezTo>
                    <a:cubicBezTo>
                      <a:pt x="40" y="108"/>
                      <a:pt x="42" y="108"/>
                      <a:pt x="43" y="107"/>
                    </a:cubicBezTo>
                    <a:cubicBezTo>
                      <a:pt x="45" y="107"/>
                      <a:pt x="46" y="105"/>
                      <a:pt x="47" y="103"/>
                    </a:cubicBezTo>
                    <a:cubicBezTo>
                      <a:pt x="49" y="98"/>
                      <a:pt x="49" y="98"/>
                      <a:pt x="49" y="98"/>
                    </a:cubicBezTo>
                    <a:cubicBezTo>
                      <a:pt x="53" y="98"/>
                      <a:pt x="57" y="98"/>
                      <a:pt x="62" y="97"/>
                    </a:cubicBezTo>
                    <a:cubicBezTo>
                      <a:pt x="64" y="103"/>
                      <a:pt x="64" y="103"/>
                      <a:pt x="64" y="103"/>
                    </a:cubicBezTo>
                    <a:cubicBezTo>
                      <a:pt x="66" y="106"/>
                      <a:pt x="70" y="108"/>
                      <a:pt x="73" y="106"/>
                    </a:cubicBezTo>
                    <a:cubicBezTo>
                      <a:pt x="80" y="103"/>
                      <a:pt x="80" y="103"/>
                      <a:pt x="80" y="103"/>
                    </a:cubicBezTo>
                    <a:cubicBezTo>
                      <a:pt x="84" y="101"/>
                      <a:pt x="85" y="97"/>
                      <a:pt x="84" y="94"/>
                    </a:cubicBezTo>
                    <a:cubicBezTo>
                      <a:pt x="81" y="88"/>
                      <a:pt x="81" y="88"/>
                      <a:pt x="81" y="88"/>
                    </a:cubicBezTo>
                    <a:cubicBezTo>
                      <a:pt x="84" y="86"/>
                      <a:pt x="87" y="82"/>
                      <a:pt x="90" y="79"/>
                    </a:cubicBezTo>
                    <a:cubicBezTo>
                      <a:pt x="95" y="81"/>
                      <a:pt x="95" y="81"/>
                      <a:pt x="95" y="81"/>
                    </a:cubicBezTo>
                    <a:cubicBezTo>
                      <a:pt x="97" y="82"/>
                      <a:pt x="99" y="82"/>
                      <a:pt x="101" y="81"/>
                    </a:cubicBezTo>
                    <a:cubicBezTo>
                      <a:pt x="102" y="80"/>
                      <a:pt x="104" y="79"/>
                      <a:pt x="104" y="77"/>
                    </a:cubicBezTo>
                    <a:cubicBezTo>
                      <a:pt x="107" y="70"/>
                      <a:pt x="107" y="70"/>
                      <a:pt x="107" y="70"/>
                    </a:cubicBezTo>
                    <a:cubicBezTo>
                      <a:pt x="108" y="66"/>
                      <a:pt x="106" y="62"/>
                      <a:pt x="103" y="61"/>
                    </a:cubicBezTo>
                    <a:close/>
                    <a:moveTo>
                      <a:pt x="65" y="79"/>
                    </a:moveTo>
                    <a:cubicBezTo>
                      <a:pt x="61" y="81"/>
                      <a:pt x="58" y="81"/>
                      <a:pt x="54" y="81"/>
                    </a:cubicBezTo>
                    <a:cubicBezTo>
                      <a:pt x="43" y="81"/>
                      <a:pt x="33" y="75"/>
                      <a:pt x="29" y="66"/>
                    </a:cubicBezTo>
                    <a:cubicBezTo>
                      <a:pt x="23" y="52"/>
                      <a:pt x="29" y="36"/>
                      <a:pt x="42" y="30"/>
                    </a:cubicBezTo>
                    <a:cubicBezTo>
                      <a:pt x="46" y="28"/>
                      <a:pt x="50" y="27"/>
                      <a:pt x="54" y="27"/>
                    </a:cubicBezTo>
                    <a:cubicBezTo>
                      <a:pt x="64" y="27"/>
                      <a:pt x="74" y="33"/>
                      <a:pt x="78" y="43"/>
                    </a:cubicBezTo>
                    <a:cubicBezTo>
                      <a:pt x="85" y="57"/>
                      <a:pt x="79" y="73"/>
                      <a:pt x="65" y="79"/>
                    </a:cubicBezTo>
                    <a:close/>
                    <a:moveTo>
                      <a:pt x="65" y="79"/>
                    </a:moveTo>
                    <a:cubicBezTo>
                      <a:pt x="65" y="79"/>
                      <a:pt x="65" y="79"/>
                      <a:pt x="65" y="79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4" name="Group 3"/>
          <p:cNvGrpSpPr/>
          <p:nvPr/>
        </p:nvGrpSpPr>
        <p:grpSpPr>
          <a:xfrm>
            <a:off x="3686175" y="806899"/>
            <a:ext cx="717095" cy="717095"/>
            <a:chOff x="3686175" y="806899"/>
            <a:chExt cx="717095" cy="717095"/>
          </a:xfrm>
        </p:grpSpPr>
        <p:sp>
          <p:nvSpPr>
            <p:cNvPr id="40" name="Rectangle 39"/>
            <p:cNvSpPr/>
            <p:nvPr/>
          </p:nvSpPr>
          <p:spPr>
            <a:xfrm>
              <a:off x="3686175" y="806899"/>
              <a:ext cx="717095" cy="717095"/>
            </a:xfrm>
            <a:prstGeom prst="rect">
              <a:avLst/>
            </a:prstGeom>
            <a:solidFill>
              <a:srgbClr val="F13B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6" name="Freeform 115"/>
            <p:cNvSpPr>
              <a:spLocks noChangeAspect="1" noChangeArrowheads="1"/>
            </p:cNvSpPr>
            <p:nvPr/>
          </p:nvSpPr>
          <p:spPr bwMode="auto">
            <a:xfrm>
              <a:off x="3856391" y="968738"/>
              <a:ext cx="331724" cy="397024"/>
            </a:xfrm>
            <a:custGeom>
              <a:avLst/>
              <a:gdLst>
                <a:gd name="connsiteX0" fmla="*/ 206367 w 449768"/>
                <a:gd name="connsiteY0" fmla="*/ 423375 h 538305"/>
                <a:gd name="connsiteX1" fmla="*/ 208536 w 449768"/>
                <a:gd name="connsiteY1" fmla="*/ 434347 h 538305"/>
                <a:gd name="connsiteX2" fmla="*/ 136133 w 449768"/>
                <a:gd name="connsiteY2" fmla="*/ 527584 h 538305"/>
                <a:gd name="connsiteX3" fmla="*/ 120760 w 449768"/>
                <a:gd name="connsiteY3" fmla="*/ 517169 h 538305"/>
                <a:gd name="connsiteX4" fmla="*/ 192667 w 449768"/>
                <a:gd name="connsiteY4" fmla="*/ 423933 h 538305"/>
                <a:gd name="connsiteX5" fmla="*/ 206367 w 449768"/>
                <a:gd name="connsiteY5" fmla="*/ 423375 h 538305"/>
                <a:gd name="connsiteX6" fmla="*/ 158371 w 449768"/>
                <a:gd name="connsiteY6" fmla="*/ 386315 h 538305"/>
                <a:gd name="connsiteX7" fmla="*/ 160292 w 449768"/>
                <a:gd name="connsiteY7" fmla="*/ 397002 h 538305"/>
                <a:gd name="connsiteX8" fmla="*/ 51725 w 449768"/>
                <a:gd name="connsiteY8" fmla="*/ 536376 h 538305"/>
                <a:gd name="connsiteX9" fmla="*/ 41315 w 449768"/>
                <a:gd name="connsiteY9" fmla="*/ 525997 h 538305"/>
                <a:gd name="connsiteX10" fmla="*/ 144924 w 449768"/>
                <a:gd name="connsiteY10" fmla="*/ 387118 h 538305"/>
                <a:gd name="connsiteX11" fmla="*/ 158371 w 449768"/>
                <a:gd name="connsiteY11" fmla="*/ 386315 h 538305"/>
                <a:gd name="connsiteX12" fmla="*/ 112005 w 449768"/>
                <a:gd name="connsiteY12" fmla="*/ 349971 h 538305"/>
                <a:gd name="connsiteX13" fmla="*/ 113740 w 449768"/>
                <a:gd name="connsiteY13" fmla="*/ 362927 h 538305"/>
                <a:gd name="connsiteX14" fmla="*/ 41338 w 449768"/>
                <a:gd name="connsiteY14" fmla="*/ 455221 h 538305"/>
                <a:gd name="connsiteX15" fmla="*/ 25965 w 449768"/>
                <a:gd name="connsiteY15" fmla="*/ 444857 h 538305"/>
                <a:gd name="connsiteX16" fmla="*/ 98367 w 449768"/>
                <a:gd name="connsiteY16" fmla="*/ 352562 h 538305"/>
                <a:gd name="connsiteX17" fmla="*/ 112005 w 449768"/>
                <a:gd name="connsiteY17" fmla="*/ 349971 h 538305"/>
                <a:gd name="connsiteX18" fmla="*/ 287508 w 449768"/>
                <a:gd name="connsiteY18" fmla="*/ 153269 h 538305"/>
                <a:gd name="connsiteX19" fmla="*/ 261020 w 449768"/>
                <a:gd name="connsiteY19" fmla="*/ 165441 h 538305"/>
                <a:gd name="connsiteX20" fmla="*/ 255548 w 449768"/>
                <a:gd name="connsiteY20" fmla="*/ 175874 h 538305"/>
                <a:gd name="connsiteX21" fmla="*/ 276441 w 449768"/>
                <a:gd name="connsiteY21" fmla="*/ 232511 h 538305"/>
                <a:gd name="connsiteX22" fmla="*/ 328174 w 449768"/>
                <a:gd name="connsiteY22" fmla="*/ 227543 h 538305"/>
                <a:gd name="connsiteX23" fmla="*/ 333645 w 449768"/>
                <a:gd name="connsiteY23" fmla="*/ 217110 h 538305"/>
                <a:gd name="connsiteX24" fmla="*/ 317727 w 449768"/>
                <a:gd name="connsiteY24" fmla="*/ 160472 h 538305"/>
                <a:gd name="connsiteX25" fmla="*/ 287508 w 449768"/>
                <a:gd name="connsiteY25" fmla="*/ 153269 h 538305"/>
                <a:gd name="connsiteX26" fmla="*/ 437111 w 449768"/>
                <a:gd name="connsiteY26" fmla="*/ 0 h 538305"/>
                <a:gd name="connsiteX27" fmla="*/ 442086 w 449768"/>
                <a:gd name="connsiteY27" fmla="*/ 0 h 538305"/>
                <a:gd name="connsiteX28" fmla="*/ 447557 w 449768"/>
                <a:gd name="connsiteY28" fmla="*/ 4968 h 538305"/>
                <a:gd name="connsiteX29" fmla="*/ 447557 w 449768"/>
                <a:gd name="connsiteY29" fmla="*/ 9937 h 538305"/>
                <a:gd name="connsiteX30" fmla="*/ 447557 w 449768"/>
                <a:gd name="connsiteY30" fmla="*/ 20370 h 538305"/>
                <a:gd name="connsiteX31" fmla="*/ 447557 w 449768"/>
                <a:gd name="connsiteY31" fmla="*/ 46204 h 538305"/>
                <a:gd name="connsiteX32" fmla="*/ 442086 w 449768"/>
                <a:gd name="connsiteY32" fmla="*/ 103338 h 538305"/>
                <a:gd name="connsiteX33" fmla="*/ 442086 w 449768"/>
                <a:gd name="connsiteY33" fmla="*/ 113771 h 538305"/>
                <a:gd name="connsiteX34" fmla="*/ 437111 w 449768"/>
                <a:gd name="connsiteY34" fmla="*/ 134141 h 538305"/>
                <a:gd name="connsiteX35" fmla="*/ 421194 w 449768"/>
                <a:gd name="connsiteY35" fmla="*/ 175874 h 538305"/>
                <a:gd name="connsiteX36" fmla="*/ 354040 w 449768"/>
                <a:gd name="connsiteY36" fmla="*/ 289645 h 538305"/>
                <a:gd name="connsiteX37" fmla="*/ 344091 w 449768"/>
                <a:gd name="connsiteY37" fmla="*/ 325913 h 538305"/>
                <a:gd name="connsiteX38" fmla="*/ 276441 w 449768"/>
                <a:gd name="connsiteY38" fmla="*/ 506754 h 538305"/>
                <a:gd name="connsiteX39" fmla="*/ 261020 w 449768"/>
                <a:gd name="connsiteY39" fmla="*/ 496321 h 538305"/>
                <a:gd name="connsiteX40" fmla="*/ 17278 w 449768"/>
                <a:gd name="connsiteY40" fmla="*/ 310511 h 538305"/>
                <a:gd name="connsiteX41" fmla="*/ 1858 w 449768"/>
                <a:gd name="connsiteY41" fmla="*/ 289645 h 538305"/>
                <a:gd name="connsiteX42" fmla="*/ 162528 w 449768"/>
                <a:gd name="connsiteY42" fmla="*/ 186307 h 538305"/>
                <a:gd name="connsiteX43" fmla="*/ 193369 w 449768"/>
                <a:gd name="connsiteY43" fmla="*/ 165441 h 538305"/>
                <a:gd name="connsiteX44" fmla="*/ 312753 w 449768"/>
                <a:gd name="connsiteY44" fmla="*/ 51669 h 538305"/>
                <a:gd name="connsiteX45" fmla="*/ 400799 w 449768"/>
                <a:gd name="connsiteY45" fmla="*/ 9937 h 538305"/>
                <a:gd name="connsiteX46" fmla="*/ 426665 w 449768"/>
                <a:gd name="connsiteY46" fmla="*/ 4968 h 538305"/>
                <a:gd name="connsiteX47" fmla="*/ 437111 w 449768"/>
                <a:gd name="connsiteY47" fmla="*/ 0 h 538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449768" h="538305">
                  <a:moveTo>
                    <a:pt x="206367" y="423375"/>
                  </a:moveTo>
                  <a:cubicBezTo>
                    <a:pt x="209652" y="425297"/>
                    <a:pt x="211016" y="429140"/>
                    <a:pt x="208536" y="434347"/>
                  </a:cubicBezTo>
                  <a:cubicBezTo>
                    <a:pt x="198122" y="460136"/>
                    <a:pt x="172335" y="506754"/>
                    <a:pt x="136133" y="527584"/>
                  </a:cubicBezTo>
                  <a:cubicBezTo>
                    <a:pt x="125719" y="532543"/>
                    <a:pt x="115305" y="527584"/>
                    <a:pt x="120760" y="517169"/>
                  </a:cubicBezTo>
                  <a:cubicBezTo>
                    <a:pt x="130678" y="491380"/>
                    <a:pt x="151507" y="450217"/>
                    <a:pt x="192667" y="423933"/>
                  </a:cubicBezTo>
                  <a:cubicBezTo>
                    <a:pt x="197874" y="421453"/>
                    <a:pt x="203081" y="421453"/>
                    <a:pt x="206367" y="423375"/>
                  </a:cubicBezTo>
                  <a:close/>
                  <a:moveTo>
                    <a:pt x="158371" y="386315"/>
                  </a:moveTo>
                  <a:cubicBezTo>
                    <a:pt x="161532" y="388230"/>
                    <a:pt x="162771" y="392060"/>
                    <a:pt x="160292" y="397002"/>
                  </a:cubicBezTo>
                  <a:cubicBezTo>
                    <a:pt x="144924" y="433081"/>
                    <a:pt x="113693" y="500297"/>
                    <a:pt x="51725" y="536376"/>
                  </a:cubicBezTo>
                  <a:cubicBezTo>
                    <a:pt x="41315" y="541318"/>
                    <a:pt x="36357" y="536376"/>
                    <a:pt x="41315" y="525997"/>
                  </a:cubicBezTo>
                  <a:cubicBezTo>
                    <a:pt x="51725" y="489918"/>
                    <a:pt x="82957" y="422702"/>
                    <a:pt x="144924" y="387118"/>
                  </a:cubicBezTo>
                  <a:cubicBezTo>
                    <a:pt x="150130" y="384399"/>
                    <a:pt x="155211" y="384399"/>
                    <a:pt x="158371" y="386315"/>
                  </a:cubicBezTo>
                  <a:close/>
                  <a:moveTo>
                    <a:pt x="112005" y="349971"/>
                  </a:moveTo>
                  <a:cubicBezTo>
                    <a:pt x="115228" y="352562"/>
                    <a:pt x="116468" y="357744"/>
                    <a:pt x="113740" y="362927"/>
                  </a:cubicBezTo>
                  <a:cubicBezTo>
                    <a:pt x="103326" y="388591"/>
                    <a:pt x="77539" y="429556"/>
                    <a:pt x="41338" y="455221"/>
                  </a:cubicBezTo>
                  <a:cubicBezTo>
                    <a:pt x="25965" y="460157"/>
                    <a:pt x="21006" y="455221"/>
                    <a:pt x="25965" y="444857"/>
                  </a:cubicBezTo>
                  <a:cubicBezTo>
                    <a:pt x="36379" y="419192"/>
                    <a:pt x="57207" y="378227"/>
                    <a:pt x="98367" y="352562"/>
                  </a:cubicBezTo>
                  <a:cubicBezTo>
                    <a:pt x="103574" y="347380"/>
                    <a:pt x="108781" y="347380"/>
                    <a:pt x="112005" y="349971"/>
                  </a:cubicBezTo>
                  <a:close/>
                  <a:moveTo>
                    <a:pt x="287508" y="153269"/>
                  </a:moveTo>
                  <a:cubicBezTo>
                    <a:pt x="277809" y="153890"/>
                    <a:pt x="268730" y="157740"/>
                    <a:pt x="261020" y="165441"/>
                  </a:cubicBezTo>
                  <a:cubicBezTo>
                    <a:pt x="261020" y="170409"/>
                    <a:pt x="261020" y="170409"/>
                    <a:pt x="255548" y="175874"/>
                  </a:cubicBezTo>
                  <a:cubicBezTo>
                    <a:pt x="245600" y="196243"/>
                    <a:pt x="250574" y="222575"/>
                    <a:pt x="276441" y="232511"/>
                  </a:cubicBezTo>
                  <a:cubicBezTo>
                    <a:pt x="291861" y="242944"/>
                    <a:pt x="317727" y="242944"/>
                    <a:pt x="328174" y="227543"/>
                  </a:cubicBezTo>
                  <a:cubicBezTo>
                    <a:pt x="333645" y="222575"/>
                    <a:pt x="333645" y="222575"/>
                    <a:pt x="333645" y="217110"/>
                  </a:cubicBezTo>
                  <a:cubicBezTo>
                    <a:pt x="349066" y="196243"/>
                    <a:pt x="338620" y="170409"/>
                    <a:pt x="317727" y="160472"/>
                  </a:cubicBezTo>
                  <a:cubicBezTo>
                    <a:pt x="307530" y="155256"/>
                    <a:pt x="297208" y="152648"/>
                    <a:pt x="287508" y="153269"/>
                  </a:cubicBezTo>
                  <a:close/>
                  <a:moveTo>
                    <a:pt x="437111" y="0"/>
                  </a:moveTo>
                  <a:lnTo>
                    <a:pt x="442086" y="0"/>
                  </a:lnTo>
                  <a:cubicBezTo>
                    <a:pt x="447557" y="0"/>
                    <a:pt x="452532" y="0"/>
                    <a:pt x="447557" y="4968"/>
                  </a:cubicBezTo>
                  <a:lnTo>
                    <a:pt x="447557" y="9937"/>
                  </a:lnTo>
                  <a:cubicBezTo>
                    <a:pt x="452532" y="15402"/>
                    <a:pt x="447557" y="15402"/>
                    <a:pt x="447557" y="20370"/>
                  </a:cubicBezTo>
                  <a:cubicBezTo>
                    <a:pt x="447557" y="25835"/>
                    <a:pt x="447557" y="36268"/>
                    <a:pt x="447557" y="46204"/>
                  </a:cubicBezTo>
                  <a:cubicBezTo>
                    <a:pt x="447557" y="62102"/>
                    <a:pt x="447557" y="82472"/>
                    <a:pt x="442086" y="103338"/>
                  </a:cubicBezTo>
                  <a:cubicBezTo>
                    <a:pt x="442086" y="108306"/>
                    <a:pt x="442086" y="108306"/>
                    <a:pt x="442086" y="113771"/>
                  </a:cubicBezTo>
                  <a:cubicBezTo>
                    <a:pt x="437111" y="124205"/>
                    <a:pt x="437111" y="129173"/>
                    <a:pt x="437111" y="134141"/>
                  </a:cubicBezTo>
                  <a:cubicBezTo>
                    <a:pt x="431640" y="150039"/>
                    <a:pt x="426665" y="165441"/>
                    <a:pt x="421194" y="175874"/>
                  </a:cubicBezTo>
                  <a:cubicBezTo>
                    <a:pt x="406271" y="212141"/>
                    <a:pt x="385378" y="248409"/>
                    <a:pt x="354040" y="289645"/>
                  </a:cubicBezTo>
                  <a:cubicBezTo>
                    <a:pt x="349066" y="294613"/>
                    <a:pt x="344091" y="315479"/>
                    <a:pt x="344091" y="325913"/>
                  </a:cubicBezTo>
                  <a:cubicBezTo>
                    <a:pt x="354040" y="367148"/>
                    <a:pt x="359512" y="460053"/>
                    <a:pt x="276441" y="506754"/>
                  </a:cubicBezTo>
                  <a:cubicBezTo>
                    <a:pt x="265994" y="517187"/>
                    <a:pt x="255548" y="512219"/>
                    <a:pt x="261020" y="496321"/>
                  </a:cubicBezTo>
                  <a:cubicBezTo>
                    <a:pt x="261020" y="439684"/>
                    <a:pt x="240128" y="305046"/>
                    <a:pt x="17278" y="310511"/>
                  </a:cubicBezTo>
                  <a:cubicBezTo>
                    <a:pt x="1858" y="310511"/>
                    <a:pt x="-3117" y="300078"/>
                    <a:pt x="1858" y="289645"/>
                  </a:cubicBezTo>
                  <a:cubicBezTo>
                    <a:pt x="17278" y="253377"/>
                    <a:pt x="59062" y="180842"/>
                    <a:pt x="162528" y="186307"/>
                  </a:cubicBezTo>
                  <a:cubicBezTo>
                    <a:pt x="172975" y="186307"/>
                    <a:pt x="188395" y="175874"/>
                    <a:pt x="193369" y="165441"/>
                  </a:cubicBezTo>
                  <a:cubicBezTo>
                    <a:pt x="214261" y="139606"/>
                    <a:pt x="250574" y="87937"/>
                    <a:pt x="312753" y="51669"/>
                  </a:cubicBezTo>
                  <a:cubicBezTo>
                    <a:pt x="349066" y="25835"/>
                    <a:pt x="379907" y="15402"/>
                    <a:pt x="400799" y="9937"/>
                  </a:cubicBezTo>
                  <a:cubicBezTo>
                    <a:pt x="416219" y="9937"/>
                    <a:pt x="426665" y="9937"/>
                    <a:pt x="426665" y="4968"/>
                  </a:cubicBezTo>
                  <a:cubicBezTo>
                    <a:pt x="431640" y="4968"/>
                    <a:pt x="431640" y="0"/>
                    <a:pt x="43711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square" anchor="ctr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SimSun" charset="0"/>
                <a:cs typeface="+mn-cs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686175" y="3260208"/>
            <a:ext cx="717095" cy="717095"/>
            <a:chOff x="3686175" y="3260208"/>
            <a:chExt cx="717095" cy="717095"/>
          </a:xfrm>
        </p:grpSpPr>
        <p:sp>
          <p:nvSpPr>
            <p:cNvPr id="35" name="Rectangle 34"/>
            <p:cNvSpPr/>
            <p:nvPr/>
          </p:nvSpPr>
          <p:spPr>
            <a:xfrm>
              <a:off x="3686175" y="3260208"/>
              <a:ext cx="717095" cy="717095"/>
            </a:xfrm>
            <a:prstGeom prst="rect">
              <a:avLst/>
            </a:prstGeom>
            <a:solidFill>
              <a:srgbClr val="00BB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7" name="Shape 3659"/>
            <p:cNvSpPr/>
            <p:nvPr/>
          </p:nvSpPr>
          <p:spPr>
            <a:xfrm>
              <a:off x="3832786" y="3406256"/>
              <a:ext cx="413710" cy="387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1440" extrusionOk="0">
                  <a:moveTo>
                    <a:pt x="20097" y="14373"/>
                  </a:moveTo>
                  <a:lnTo>
                    <a:pt x="15990" y="12571"/>
                  </a:lnTo>
                  <a:lnTo>
                    <a:pt x="16463" y="14008"/>
                  </a:lnTo>
                  <a:cubicBezTo>
                    <a:pt x="16439" y="15532"/>
                    <a:pt x="13726" y="16745"/>
                    <a:pt x="10496" y="16745"/>
                  </a:cubicBezTo>
                  <a:cubicBezTo>
                    <a:pt x="7268" y="16745"/>
                    <a:pt x="4553" y="15532"/>
                    <a:pt x="4529" y="14008"/>
                  </a:cubicBezTo>
                  <a:lnTo>
                    <a:pt x="5002" y="12571"/>
                  </a:lnTo>
                  <a:lnTo>
                    <a:pt x="895" y="14373"/>
                  </a:lnTo>
                  <a:cubicBezTo>
                    <a:pt x="-255" y="14878"/>
                    <a:pt x="-304" y="15814"/>
                    <a:pt x="789" y="16451"/>
                  </a:cubicBezTo>
                  <a:lnTo>
                    <a:pt x="8511" y="20962"/>
                  </a:lnTo>
                  <a:cubicBezTo>
                    <a:pt x="9602" y="21600"/>
                    <a:pt x="11390" y="21600"/>
                    <a:pt x="12481" y="20962"/>
                  </a:cubicBezTo>
                  <a:lnTo>
                    <a:pt x="20205" y="16451"/>
                  </a:lnTo>
                  <a:cubicBezTo>
                    <a:pt x="21296" y="15814"/>
                    <a:pt x="21247" y="14878"/>
                    <a:pt x="20097" y="14373"/>
                  </a:cubicBezTo>
                  <a:close/>
                  <a:moveTo>
                    <a:pt x="10496" y="5209"/>
                  </a:moveTo>
                  <a:cubicBezTo>
                    <a:pt x="11724" y="5209"/>
                    <a:pt x="12866" y="4796"/>
                    <a:pt x="13199" y="4152"/>
                  </a:cubicBezTo>
                  <a:cubicBezTo>
                    <a:pt x="12739" y="2744"/>
                    <a:pt x="12343" y="1535"/>
                    <a:pt x="12094" y="773"/>
                  </a:cubicBezTo>
                  <a:cubicBezTo>
                    <a:pt x="11927" y="264"/>
                    <a:pt x="11175" y="0"/>
                    <a:pt x="10496" y="0"/>
                  </a:cubicBezTo>
                  <a:cubicBezTo>
                    <a:pt x="9817" y="0"/>
                    <a:pt x="9065" y="264"/>
                    <a:pt x="8898" y="773"/>
                  </a:cubicBezTo>
                  <a:cubicBezTo>
                    <a:pt x="8649" y="1535"/>
                    <a:pt x="8253" y="2744"/>
                    <a:pt x="7792" y="4152"/>
                  </a:cubicBezTo>
                  <a:cubicBezTo>
                    <a:pt x="8126" y="4796"/>
                    <a:pt x="9268" y="5209"/>
                    <a:pt x="10496" y="5209"/>
                  </a:cubicBezTo>
                  <a:close/>
                  <a:moveTo>
                    <a:pt x="10496" y="13197"/>
                  </a:moveTo>
                  <a:cubicBezTo>
                    <a:pt x="13109" y="13197"/>
                    <a:pt x="15296" y="12229"/>
                    <a:pt x="15429" y="10966"/>
                  </a:cubicBezTo>
                  <a:cubicBezTo>
                    <a:pt x="15041" y="9779"/>
                    <a:pt x="14617" y="8484"/>
                    <a:pt x="14201" y="7211"/>
                  </a:cubicBezTo>
                  <a:cubicBezTo>
                    <a:pt x="13911" y="8118"/>
                    <a:pt x="12316" y="8759"/>
                    <a:pt x="10496" y="8759"/>
                  </a:cubicBezTo>
                  <a:cubicBezTo>
                    <a:pt x="8678" y="8759"/>
                    <a:pt x="7081" y="8118"/>
                    <a:pt x="6791" y="7211"/>
                  </a:cubicBezTo>
                  <a:cubicBezTo>
                    <a:pt x="6375" y="8484"/>
                    <a:pt x="5951" y="9779"/>
                    <a:pt x="5563" y="10966"/>
                  </a:cubicBezTo>
                  <a:cubicBezTo>
                    <a:pt x="5696" y="12229"/>
                    <a:pt x="7883" y="13197"/>
                    <a:pt x="10496" y="13197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kumimoji="0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Light"/>
                <a:sym typeface="Helvetica Light"/>
              </a:endParaRPr>
            </a:p>
          </p:txBody>
        </p:sp>
      </p:grpSp>
      <p:sp>
        <p:nvSpPr>
          <p:cNvPr id="43" name="Rectangle 42"/>
          <p:cNvSpPr/>
          <p:nvPr/>
        </p:nvSpPr>
        <p:spPr>
          <a:xfrm>
            <a:off x="7820064" y="3260208"/>
            <a:ext cx="717095" cy="717095"/>
          </a:xfrm>
          <a:prstGeom prst="rect">
            <a:avLst/>
          </a:prstGeom>
          <a:solidFill>
            <a:srgbClr val="AC59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8" name="Group 117"/>
          <p:cNvGrpSpPr/>
          <p:nvPr/>
        </p:nvGrpSpPr>
        <p:grpSpPr>
          <a:xfrm>
            <a:off x="7971676" y="3462050"/>
            <a:ext cx="413979" cy="315215"/>
            <a:chOff x="2070649" y="1631036"/>
            <a:chExt cx="723379" cy="550800"/>
          </a:xfrm>
          <a:solidFill>
            <a:schemeClr val="bg1"/>
          </a:solidFill>
        </p:grpSpPr>
        <p:sp>
          <p:nvSpPr>
            <p:cNvPr id="119" name="Oval 35"/>
            <p:cNvSpPr>
              <a:spLocks noChangeArrowheads="1"/>
            </p:cNvSpPr>
            <p:nvPr/>
          </p:nvSpPr>
          <p:spPr bwMode="auto">
            <a:xfrm>
              <a:off x="2344840" y="2015709"/>
              <a:ext cx="165321" cy="16612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0" name="Freeform 36"/>
            <p:cNvSpPr>
              <a:spLocks/>
            </p:cNvSpPr>
            <p:nvPr/>
          </p:nvSpPr>
          <p:spPr bwMode="auto">
            <a:xfrm>
              <a:off x="2228712" y="1861679"/>
              <a:ext cx="405641" cy="169353"/>
            </a:xfrm>
            <a:custGeom>
              <a:avLst/>
              <a:gdLst>
                <a:gd name="T0" fmla="*/ 105 w 213"/>
                <a:gd name="T1" fmla="*/ 31 h 89"/>
                <a:gd name="T2" fmla="*/ 191 w 213"/>
                <a:gd name="T3" fmla="*/ 89 h 89"/>
                <a:gd name="T4" fmla="*/ 213 w 213"/>
                <a:gd name="T5" fmla="*/ 64 h 89"/>
                <a:gd name="T6" fmla="*/ 105 w 213"/>
                <a:gd name="T7" fmla="*/ 0 h 89"/>
                <a:gd name="T8" fmla="*/ 0 w 213"/>
                <a:gd name="T9" fmla="*/ 58 h 89"/>
                <a:gd name="T10" fmla="*/ 21 w 213"/>
                <a:gd name="T11" fmla="*/ 82 h 89"/>
                <a:gd name="T12" fmla="*/ 105 w 213"/>
                <a:gd name="T13" fmla="*/ 31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3" h="89">
                  <a:moveTo>
                    <a:pt x="105" y="31"/>
                  </a:moveTo>
                  <a:cubicBezTo>
                    <a:pt x="144" y="31"/>
                    <a:pt x="177" y="54"/>
                    <a:pt x="191" y="89"/>
                  </a:cubicBezTo>
                  <a:cubicBezTo>
                    <a:pt x="213" y="64"/>
                    <a:pt x="213" y="64"/>
                    <a:pt x="213" y="64"/>
                  </a:cubicBezTo>
                  <a:cubicBezTo>
                    <a:pt x="192" y="26"/>
                    <a:pt x="152" y="0"/>
                    <a:pt x="105" y="0"/>
                  </a:cubicBezTo>
                  <a:cubicBezTo>
                    <a:pt x="61" y="0"/>
                    <a:pt x="22" y="23"/>
                    <a:pt x="0" y="58"/>
                  </a:cubicBezTo>
                  <a:cubicBezTo>
                    <a:pt x="21" y="82"/>
                    <a:pt x="21" y="82"/>
                    <a:pt x="21" y="82"/>
                  </a:cubicBezTo>
                  <a:cubicBezTo>
                    <a:pt x="37" y="51"/>
                    <a:pt x="68" y="31"/>
                    <a:pt x="105" y="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1" name="Freeform 37"/>
            <p:cNvSpPr>
              <a:spLocks/>
            </p:cNvSpPr>
            <p:nvPr/>
          </p:nvSpPr>
          <p:spPr bwMode="auto">
            <a:xfrm>
              <a:off x="2157745" y="1749583"/>
              <a:ext cx="549187" cy="195966"/>
            </a:xfrm>
            <a:custGeom>
              <a:avLst/>
              <a:gdLst>
                <a:gd name="T0" fmla="*/ 142 w 288"/>
                <a:gd name="T1" fmla="*/ 34 h 103"/>
                <a:gd name="T2" fmla="*/ 264 w 288"/>
                <a:gd name="T3" fmla="*/ 103 h 103"/>
                <a:gd name="T4" fmla="*/ 288 w 288"/>
                <a:gd name="T5" fmla="*/ 76 h 103"/>
                <a:gd name="T6" fmla="*/ 142 w 288"/>
                <a:gd name="T7" fmla="*/ 0 h 103"/>
                <a:gd name="T8" fmla="*/ 0 w 288"/>
                <a:gd name="T9" fmla="*/ 71 h 103"/>
                <a:gd name="T10" fmla="*/ 23 w 288"/>
                <a:gd name="T11" fmla="*/ 97 h 103"/>
                <a:gd name="T12" fmla="*/ 142 w 288"/>
                <a:gd name="T13" fmla="*/ 34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" h="103">
                  <a:moveTo>
                    <a:pt x="142" y="34"/>
                  </a:moveTo>
                  <a:cubicBezTo>
                    <a:pt x="194" y="34"/>
                    <a:pt x="239" y="62"/>
                    <a:pt x="264" y="103"/>
                  </a:cubicBezTo>
                  <a:cubicBezTo>
                    <a:pt x="288" y="76"/>
                    <a:pt x="288" y="76"/>
                    <a:pt x="288" y="76"/>
                  </a:cubicBezTo>
                  <a:cubicBezTo>
                    <a:pt x="256" y="30"/>
                    <a:pt x="202" y="0"/>
                    <a:pt x="142" y="0"/>
                  </a:cubicBezTo>
                  <a:cubicBezTo>
                    <a:pt x="84" y="0"/>
                    <a:pt x="32" y="28"/>
                    <a:pt x="0" y="71"/>
                  </a:cubicBezTo>
                  <a:cubicBezTo>
                    <a:pt x="23" y="97"/>
                    <a:pt x="23" y="97"/>
                    <a:pt x="23" y="97"/>
                  </a:cubicBezTo>
                  <a:cubicBezTo>
                    <a:pt x="49" y="59"/>
                    <a:pt x="93" y="34"/>
                    <a:pt x="142" y="3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2" name="Freeform 38"/>
            <p:cNvSpPr>
              <a:spLocks/>
            </p:cNvSpPr>
            <p:nvPr/>
          </p:nvSpPr>
          <p:spPr bwMode="auto">
            <a:xfrm>
              <a:off x="2070649" y="1631036"/>
              <a:ext cx="723379" cy="229030"/>
            </a:xfrm>
            <a:custGeom>
              <a:avLst/>
              <a:gdLst>
                <a:gd name="T0" fmla="*/ 188 w 380"/>
                <a:gd name="T1" fmla="*/ 36 h 120"/>
                <a:gd name="T2" fmla="*/ 355 w 380"/>
                <a:gd name="T3" fmla="*/ 120 h 120"/>
                <a:gd name="T4" fmla="*/ 380 w 380"/>
                <a:gd name="T5" fmla="*/ 93 h 120"/>
                <a:gd name="T6" fmla="*/ 188 w 380"/>
                <a:gd name="T7" fmla="*/ 0 h 120"/>
                <a:gd name="T8" fmla="*/ 0 w 380"/>
                <a:gd name="T9" fmla="*/ 88 h 120"/>
                <a:gd name="T10" fmla="*/ 25 w 380"/>
                <a:gd name="T11" fmla="*/ 115 h 120"/>
                <a:gd name="T12" fmla="*/ 188 w 380"/>
                <a:gd name="T13" fmla="*/ 36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0" h="120">
                  <a:moveTo>
                    <a:pt x="188" y="36"/>
                  </a:moveTo>
                  <a:cubicBezTo>
                    <a:pt x="256" y="36"/>
                    <a:pt x="317" y="69"/>
                    <a:pt x="355" y="120"/>
                  </a:cubicBezTo>
                  <a:cubicBezTo>
                    <a:pt x="380" y="93"/>
                    <a:pt x="380" y="93"/>
                    <a:pt x="380" y="93"/>
                  </a:cubicBezTo>
                  <a:cubicBezTo>
                    <a:pt x="335" y="36"/>
                    <a:pt x="266" y="0"/>
                    <a:pt x="188" y="0"/>
                  </a:cubicBezTo>
                  <a:cubicBezTo>
                    <a:pt x="113" y="0"/>
                    <a:pt x="45" y="34"/>
                    <a:pt x="0" y="88"/>
                  </a:cubicBezTo>
                  <a:cubicBezTo>
                    <a:pt x="25" y="115"/>
                    <a:pt x="25" y="115"/>
                    <a:pt x="25" y="115"/>
                  </a:cubicBezTo>
                  <a:cubicBezTo>
                    <a:pt x="63" y="67"/>
                    <a:pt x="122" y="36"/>
                    <a:pt x="188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7820064" y="2049310"/>
            <a:ext cx="717095" cy="717095"/>
            <a:chOff x="7820064" y="2049310"/>
            <a:chExt cx="717095" cy="717095"/>
          </a:xfrm>
        </p:grpSpPr>
        <p:sp>
          <p:nvSpPr>
            <p:cNvPr id="32" name="Rectangle 31"/>
            <p:cNvSpPr/>
            <p:nvPr/>
          </p:nvSpPr>
          <p:spPr>
            <a:xfrm>
              <a:off x="7820064" y="2049310"/>
              <a:ext cx="717095" cy="717095"/>
            </a:xfrm>
            <a:prstGeom prst="rect">
              <a:avLst/>
            </a:prstGeom>
            <a:solidFill>
              <a:srgbClr val="9378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3" name="Shape 719"/>
            <p:cNvSpPr/>
            <p:nvPr/>
          </p:nvSpPr>
          <p:spPr>
            <a:xfrm>
              <a:off x="7974479" y="2233936"/>
              <a:ext cx="383132" cy="329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446" extrusionOk="0">
                  <a:moveTo>
                    <a:pt x="9262" y="7207"/>
                  </a:moveTo>
                  <a:lnTo>
                    <a:pt x="14475" y="11108"/>
                  </a:lnTo>
                  <a:cubicBezTo>
                    <a:pt x="14915" y="11436"/>
                    <a:pt x="15500" y="11301"/>
                    <a:pt x="15796" y="10800"/>
                  </a:cubicBezTo>
                  <a:lnTo>
                    <a:pt x="21160" y="1771"/>
                  </a:lnTo>
                  <a:cubicBezTo>
                    <a:pt x="21464" y="1257"/>
                    <a:pt x="21354" y="555"/>
                    <a:pt x="20913" y="200"/>
                  </a:cubicBezTo>
                  <a:cubicBezTo>
                    <a:pt x="20472" y="-154"/>
                    <a:pt x="19869" y="-26"/>
                    <a:pt x="19564" y="487"/>
                  </a:cubicBezTo>
                  <a:lnTo>
                    <a:pt x="14734" y="8618"/>
                  </a:lnTo>
                  <a:lnTo>
                    <a:pt x="9490" y="4694"/>
                  </a:lnTo>
                  <a:cubicBezTo>
                    <a:pt x="9273" y="4532"/>
                    <a:pt x="9010" y="4478"/>
                    <a:pt x="8757" y="4541"/>
                  </a:cubicBezTo>
                  <a:cubicBezTo>
                    <a:pt x="8505" y="4607"/>
                    <a:pt x="8285" y="4785"/>
                    <a:pt x="8147" y="5039"/>
                  </a:cubicBezTo>
                  <a:lnTo>
                    <a:pt x="152" y="19712"/>
                  </a:lnTo>
                  <a:cubicBezTo>
                    <a:pt x="-136" y="20237"/>
                    <a:pt x="-2" y="20936"/>
                    <a:pt x="450" y="21269"/>
                  </a:cubicBezTo>
                  <a:cubicBezTo>
                    <a:pt x="611" y="21389"/>
                    <a:pt x="791" y="21446"/>
                    <a:pt x="969" y="21446"/>
                  </a:cubicBezTo>
                  <a:cubicBezTo>
                    <a:pt x="1290" y="21446"/>
                    <a:pt x="1604" y="21260"/>
                    <a:pt x="1788" y="20921"/>
                  </a:cubicBezTo>
                  <a:cubicBezTo>
                    <a:pt x="1788" y="20921"/>
                    <a:pt x="9262" y="7207"/>
                    <a:pt x="9262" y="7207"/>
                  </a:cubicBezTo>
                  <a:close/>
                  <a:moveTo>
                    <a:pt x="19712" y="12707"/>
                  </a:moveTo>
                  <a:lnTo>
                    <a:pt x="14952" y="17715"/>
                  </a:lnTo>
                  <a:lnTo>
                    <a:pt x="9355" y="12653"/>
                  </a:lnTo>
                  <a:cubicBezTo>
                    <a:pt x="9249" y="12556"/>
                    <a:pt x="9125" y="12487"/>
                    <a:pt x="8994" y="12450"/>
                  </a:cubicBezTo>
                  <a:lnTo>
                    <a:pt x="8249" y="12234"/>
                  </a:lnTo>
                  <a:lnTo>
                    <a:pt x="7154" y="14242"/>
                  </a:lnTo>
                  <a:lnTo>
                    <a:pt x="8327" y="14582"/>
                  </a:lnTo>
                  <a:lnTo>
                    <a:pt x="14404" y="20078"/>
                  </a:lnTo>
                  <a:cubicBezTo>
                    <a:pt x="14580" y="20237"/>
                    <a:pt x="14789" y="20317"/>
                    <a:pt x="14999" y="20317"/>
                  </a:cubicBezTo>
                  <a:cubicBezTo>
                    <a:pt x="15232" y="20317"/>
                    <a:pt x="15466" y="20218"/>
                    <a:pt x="15650" y="20026"/>
                  </a:cubicBezTo>
                  <a:lnTo>
                    <a:pt x="21012" y="14382"/>
                  </a:lnTo>
                  <a:cubicBezTo>
                    <a:pt x="21410" y="13963"/>
                    <a:pt x="21441" y="13250"/>
                    <a:pt x="21081" y="12788"/>
                  </a:cubicBezTo>
                  <a:cubicBezTo>
                    <a:pt x="20722" y="12325"/>
                    <a:pt x="20109" y="12289"/>
                    <a:pt x="19712" y="12707"/>
                  </a:cubicBezTo>
                  <a:close/>
                  <a:moveTo>
                    <a:pt x="735" y="12382"/>
                  </a:moveTo>
                  <a:lnTo>
                    <a:pt x="2190" y="12804"/>
                  </a:lnTo>
                  <a:lnTo>
                    <a:pt x="3284" y="10795"/>
                  </a:lnTo>
                  <a:lnTo>
                    <a:pt x="1204" y="10192"/>
                  </a:lnTo>
                  <a:cubicBezTo>
                    <a:pt x="683" y="10040"/>
                    <a:pt x="158" y="10410"/>
                    <a:pt x="28" y="11015"/>
                  </a:cubicBezTo>
                  <a:cubicBezTo>
                    <a:pt x="-100" y="11620"/>
                    <a:pt x="216" y="12231"/>
                    <a:pt x="735" y="12382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 kumimoji="0" sz="3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ntrapunkt Bob Bold"/>
                <a:sym typeface="Kontrapunkt Bob Bold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65593943"/>
      </p:ext>
    </p:extLst>
  </p:cSld>
  <p:clrMapOvr>
    <a:masterClrMapping/>
  </p:clrMapOvr>
  <p:transition spd="med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5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000"/>
                            </p:stCondLst>
                            <p:childTnLst>
                              <p:par>
                                <p:cTn id="5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0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0" grpId="0"/>
      <p:bldP spid="101" grpId="0"/>
      <p:bldP spid="4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684</TotalTime>
  <Words>1018</Words>
  <Application>Microsoft Office PowerPoint</Application>
  <PresentationFormat>Widescreen</PresentationFormat>
  <Paragraphs>232</Paragraphs>
  <Slides>14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</vt:lpstr>
      <vt:lpstr>Calibri</vt:lpstr>
      <vt:lpstr>Calibri Light</vt:lpstr>
      <vt:lpstr>Helvetica Light</vt:lpstr>
      <vt:lpstr>Kontrapunkt Bob Bold</vt:lpstr>
      <vt:lpstr>Roboto Condensed Light</vt:lpstr>
      <vt:lpstr>Signika</vt:lpstr>
      <vt:lpstr>Squada One</vt:lpstr>
      <vt:lpstr>Office Theme</vt:lpstr>
      <vt:lpstr>1_Office Theme</vt:lpstr>
      <vt:lpstr>Pengembangan Karir dan Peningkatan Profesionalisme ASN di Bidang Perdagangan melalui Jabatan Fungsional</vt:lpstr>
      <vt:lpstr>Prioritas Kerja 2019-2024 dalam mencapai Visi Indonesia 2045: Indonesia Maju</vt:lpstr>
      <vt:lpstr>PowerPoint Presentation</vt:lpstr>
      <vt:lpstr>Pengembangan Kapasitas SDM Bidang Perdagangan</vt:lpstr>
      <vt:lpstr>Dasar Hukum</vt:lpstr>
      <vt:lpstr>JF di lingkungan Kementerian Perdagangan (1)</vt:lpstr>
      <vt:lpstr>JF di lingkungan Kementerian Perdagangan (2) </vt:lpstr>
      <vt:lpstr>Pola Karier Jabatan ASN</vt:lpstr>
      <vt:lpstr>PowerPoint Presentation</vt:lpstr>
      <vt:lpstr>Pembagian peran pengelolaan JF Bidang Perdagangan </vt:lpstr>
      <vt:lpstr>PENGANGKATAN DALAM JABATAN FUNGSIONAL</vt:lpstr>
      <vt:lpstr>PENGANGKATAN MELALUI PENYESUAIAN/ INPASSING (Surat Edaran Menteri Perdagangan tentang Pengangkatan Melalui Penyesuaian/Inpassing)</vt:lpstr>
      <vt:lpstr>Yang harus disiapkan Instansi  pengguna</vt:lpstr>
      <vt:lpstr>Terimakasih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Pembinaan JF Bidang perdagangan</dc:title>
  <dc:creator>dian paramita</dc:creator>
  <cp:lastModifiedBy>dian paramita</cp:lastModifiedBy>
  <cp:revision>57</cp:revision>
  <dcterms:created xsi:type="dcterms:W3CDTF">2020-11-10T12:01:33Z</dcterms:created>
  <dcterms:modified xsi:type="dcterms:W3CDTF">2020-11-23T04:56:15Z</dcterms:modified>
</cp:coreProperties>
</file>